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Show a 60-second live demo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Show a 60-second live demo: type one sentence, get an app. It sets the mood.
- Ask: 'Who has never written code?' Celebrate the raised hands; this class is for them.
- Set expectations: the first version will be rough, and that's the point.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Recommend one tool for the room so you can help everyone. Mixed tools slow the class down.
- Mention free-tier limits so nobody is surprised when credits run out.
- Have the backup plan ready: students without accounts can pair with a neighbor.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Run this step in ChatGPT or Claude, not the builder. It keeps the builder's history clean.
- Walk the room and cut scope ruthlessly. Most students list 10 screens; push them to 3.
- GuardianLine example: Family dashboard, Add a parent, Scam alert feed.
PROMPT:
Act as a senior product manager. Using my MVP brief below, write a build brief for the first version of a web app. Include: (1) the main user and the one job they need done, (2) 3–5 screens with what appears on each, (3) the single most important action ('magic moment'), (4) what data the app needs to save, (5) what we will NOT build yet, and (6) a suggested look and feel in one sentence. Keep it under 300 words.
My MVP brief: [paste your brief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Build GuardianLine live on the projector at the same time.
- While builds run (1–2 min), ask volunteers to share their 'magic moment' out loud.
- Expect gasps. Give people a minute to enjoy it before moving on.
PROMPT:
Build the first version of this web app. Focus only on the screens and the main action described. Use realistic sample data so I can see how it works. Make the design clean and easy to read on a phone.
[paste your build brief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This is the longest block. Take a 5-minute break halfway through.
- Demo a deliberate mistake and a fix, so students learn recovery is normal.
- Watch for students stuck in 'fix loops'. After 3 failed tries, have them undo and reword.
PROMPT:
On the [screen name] page, when I [action], I see [what happens]. I expected [what should happen]. Please fix only this and don't change anything else.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Optional for students with simple, single-user ideas. They can keep polishing instead.
- Stress privacy: no real customer data until they understand who can see it.
- Point out that payments, email and AI features can be added the same way, later.
PROMPT:
Replace the sample data with real saved data so that information stays after a page refresh. Add sign up and log in with email so each user only sees their own information.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Enforce the 'no talking' rule. It's hard and it's the whole lesson.
- Connect back to Part 1: this is customer validation, just faster.
- Collect one surprising finding per pair to share in the wrap-up.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NOTES:
- Time-box demos strictly: 30 seconds each, or pick 5 volunteers in a big class.
- Close the loop: Part 1 found the concept, Part 2 made it real.
- Share a follow-up channel (email list, community) for questions after class.
PROMPT:
Review my app and list the 5 most important improvements to make before showing it to real customers, ordered by impact. Keep each to one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Part 1 found the concept, Part 2 made it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2A44"/>
        </a:solidFill>
      </p:bgPr>
    </p:bg>
    <p:spTree>
      <p:nvGrpSpPr>
        <p:cNvPr id="1" name=""/>
        <p:cNvGrpSpPr/>
        <p:nvPr/>
      </p:nvGrpSpPr>
      <p:grpSpPr>
        <a:xfrm>
          <a:off x="0" y="0"/>
          <a:ext cx="0" cy="0"/>
          <a:chOff x="0" y="0"/>
          <a:chExt cx="0" cy="0"/>
        </a:xfrm>
      </p:grpSpPr>
      <p:sp>
        <p:nvSpPr>
          <p:cNvPr id="2" name="Shape 0"/>
          <p:cNvSpPr/>
          <p:nvPr/>
        </p:nvSpPr>
        <p:spPr>
          <a:xfrm>
            <a:off x="548640" y="1097280"/>
            <a:ext cx="137160" cy="1463040"/>
          </a:xfrm>
          <a:prstGeom prst="rect">
            <a:avLst/>
          </a:prstGeom>
          <a:solidFill>
            <a:srgbClr val="F2A541"/>
          </a:solidFill>
          <a:ln/>
        </p:spPr>
      </p:sp>
      <p:sp>
        <p:nvSpPr>
          <p:cNvPr id="3" name="Text 1"/>
          <p:cNvSpPr/>
          <p:nvPr/>
        </p:nvSpPr>
        <p:spPr>
          <a:xfrm>
            <a:off x="914400" y="1005840"/>
            <a:ext cx="10058400" cy="457200"/>
          </a:xfrm>
          <a:prstGeom prst="rect">
            <a:avLst/>
          </a:prstGeom>
          <a:noFill/>
          <a:ln/>
        </p:spPr>
        <p:txBody>
          <a:bodyPr wrap="square" rtlCol="0" anchor="ctr"/>
          <a:lstStyle/>
          <a:p>
            <a:pPr indent="0" marL="0">
              <a:buNone/>
            </a:pPr>
            <a:r>
              <a:rPr lang="en-US" sz="1600" b="1" spc="400" kern="0" dirty="0">
                <a:solidFill>
                  <a:srgbClr val="F2A541"/>
                </a:solidFill>
                <a:latin typeface="Calibri" pitchFamily="34" charset="0"/>
                <a:ea typeface="Calibri" pitchFamily="34" charset="-122"/>
                <a:cs typeface="Calibri" pitchFamily="34" charset="-120"/>
              </a:rPr>
              <a:t>PART 2 · 2-HOUR LIVE CLASS</a:t>
            </a:r>
            <a:endParaRPr lang="en-US" sz="1600" dirty="0"/>
          </a:p>
        </p:txBody>
      </p:sp>
      <p:sp>
        <p:nvSpPr>
          <p:cNvPr id="4" name="Text 2"/>
          <p:cNvSpPr/>
          <p:nvPr/>
        </p:nvSpPr>
        <p:spPr>
          <a:xfrm>
            <a:off x="914400" y="1463040"/>
            <a:ext cx="10058400" cy="1280160"/>
          </a:xfrm>
          <a:prstGeom prst="rect">
            <a:avLst/>
          </a:prstGeom>
          <a:noFill/>
          <a:ln/>
        </p:spPr>
        <p:txBody>
          <a:bodyPr wrap="square" rtlCol="0" anchor="ctr"/>
          <a:lstStyle/>
          <a:p>
            <a:pPr indent="0" marL="0">
              <a:buNone/>
            </a:pPr>
            <a:r>
              <a:rPr lang="en-US" sz="4800" b="1" dirty="0">
                <a:solidFill>
                  <a:srgbClr val="FFFFFF"/>
                </a:solidFill>
                <a:latin typeface="Georgia" pitchFamily="34" charset="0"/>
                <a:ea typeface="Georgia" pitchFamily="34" charset="-122"/>
                <a:cs typeface="Georgia" pitchFamily="34" charset="-120"/>
              </a:rPr>
              <a:t>Vibe Coding</a:t>
            </a:r>
            <a:endParaRPr lang="en-US" sz="4800" dirty="0"/>
          </a:p>
        </p:txBody>
      </p:sp>
      <p:sp>
        <p:nvSpPr>
          <p:cNvPr id="5" name="Text 3"/>
          <p:cNvSpPr/>
          <p:nvPr/>
        </p:nvSpPr>
        <p:spPr>
          <a:xfrm>
            <a:off x="914400" y="3108960"/>
            <a:ext cx="9601200" cy="1828800"/>
          </a:xfrm>
          <a:prstGeom prst="rect">
            <a:avLst/>
          </a:prstGeom>
          <a:noFill/>
          <a:ln/>
        </p:spPr>
        <p:txBody>
          <a:bodyPr wrap="square" rtlCol="0" anchor="t"/>
          <a:lstStyle/>
          <a:p>
            <a:pPr indent="0" marL="0">
              <a:buNone/>
            </a:pPr>
            <a:r>
              <a:rPr lang="en-US" sz="2400" dirty="0">
                <a:solidFill>
                  <a:srgbClr val="E6E9F0"/>
                </a:solidFill>
                <a:latin typeface="Calibri" pitchFamily="34" charset="0"/>
                <a:ea typeface="Calibri" pitchFamily="34" charset="-122"/>
                <a:cs typeface="Calibri" pitchFamily="34" charset="-120"/>
              </a:rPr>
              <a:t>Build a working first version of your business idea with AI. You describe it, the AI codes it.</a:t>
            </a:r>
            <a:endParaRPr lang="en-U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48640" y="365760"/>
            <a:ext cx="10972800" cy="822960"/>
          </a:xfrm>
          <a:prstGeom prst="rect">
            <a:avLst/>
          </a:prstGeom>
          <a:noFill/>
          <a:ln/>
        </p:spPr>
        <p:txBody>
          <a:bodyPr wrap="square" rtlCol="0" anchor="ctr"/>
          <a:lstStyle/>
          <a:p>
            <a:pPr indent="0" marL="0">
              <a:buNone/>
            </a:pPr>
            <a:r>
              <a:rPr lang="en-US" sz="4000" b="1" dirty="0">
                <a:solidFill>
                  <a:srgbClr val="1F2A44"/>
                </a:solidFill>
                <a:latin typeface="Georgia" pitchFamily="34" charset="0"/>
                <a:ea typeface="Georgia" pitchFamily="34" charset="-122"/>
                <a:cs typeface="Georgia" pitchFamily="34" charset="-120"/>
              </a:rPr>
              <a:t>The agenda</a:t>
            </a:r>
            <a:endParaRPr lang="en-US" sz="4000" dirty="0"/>
          </a:p>
        </p:txBody>
      </p:sp>
      <p:sp>
        <p:nvSpPr>
          <p:cNvPr id="3" name="Shape 1"/>
          <p:cNvSpPr/>
          <p:nvPr/>
        </p:nvSpPr>
        <p:spPr>
          <a:xfrm>
            <a:off x="548640" y="1371600"/>
            <a:ext cx="731520" cy="731520"/>
          </a:xfrm>
          <a:prstGeom prst="ellipse">
            <a:avLst/>
          </a:prstGeom>
          <a:solidFill>
            <a:srgbClr val="F2A541"/>
          </a:solidFill>
          <a:ln/>
        </p:spPr>
      </p:sp>
      <p:sp>
        <p:nvSpPr>
          <p:cNvPr id="4" name="Text 2"/>
          <p:cNvSpPr/>
          <p:nvPr/>
        </p:nvSpPr>
        <p:spPr>
          <a:xfrm>
            <a:off x="548640" y="1371600"/>
            <a:ext cx="731520" cy="731520"/>
          </a:xfrm>
          <a:prstGeom prst="rect">
            <a:avLst/>
          </a:prstGeom>
          <a:noFill/>
          <a:ln/>
        </p:spPr>
        <p:txBody>
          <a:bodyPr wrap="square" rtlCol="0" anchor="ctr"/>
          <a:lstStyle/>
          <a:p>
            <a:pPr algn="ctr" indent="0" marL="0">
              <a:buNone/>
            </a:pPr>
            <a:r>
              <a:rPr lang="en-US" sz="2400" b="1" dirty="0">
                <a:solidFill>
                  <a:srgbClr val="1F2A44"/>
                </a:solidFill>
                <a:latin typeface="Georgia" pitchFamily="34" charset="0"/>
                <a:ea typeface="Georgia" pitchFamily="34" charset="-122"/>
                <a:cs typeface="Georgia" pitchFamily="34" charset="-120"/>
              </a:rPr>
              <a:t>1</a:t>
            </a:r>
            <a:endParaRPr lang="en-US" sz="2400" dirty="0"/>
          </a:p>
        </p:txBody>
      </p:sp>
      <p:sp>
        <p:nvSpPr>
          <p:cNvPr id="5" name="Text 3"/>
          <p:cNvSpPr/>
          <p:nvPr/>
        </p:nvSpPr>
        <p:spPr>
          <a:xfrm>
            <a:off x="1463040" y="1371600"/>
            <a:ext cx="4572000" cy="822960"/>
          </a:xfrm>
          <a:prstGeom prst="rect">
            <a:avLst/>
          </a:prstGeom>
          <a:noFill/>
          <a:ln/>
        </p:spPr>
        <p:txBody>
          <a:bodyPr wrap="square" rtlCol="0" anchor="ctr"/>
          <a:lstStyle/>
          <a:p>
            <a:pPr indent="0" marL="0">
              <a:buNone/>
            </a:pPr>
            <a:r>
              <a:rPr lang="en-US" sz="2000" b="1" dirty="0">
                <a:solidFill>
                  <a:srgbClr val="1F2A44"/>
                </a:solidFill>
                <a:latin typeface="Calibri" pitchFamily="34" charset="0"/>
                <a:ea typeface="Calibri" pitchFamily="34" charset="-122"/>
                <a:cs typeface="Calibri" pitchFamily="34" charset="-120"/>
              </a:rPr>
              <a:t>Welcome: What Is Vibe Coding?</a:t>
            </a:r>
            <a:endParaRPr lang="en-US" sz="2000" dirty="0"/>
          </a:p>
          <a:p>
            <a:pPr indent="0" marL="0">
              <a:buNone/>
            </a:pPr>
            <a:r>
              <a:rPr lang="en-US" sz="1400" dirty="0">
                <a:solidFill>
                  <a:srgbClr val="6B7280"/>
                </a:solidFill>
                <a:latin typeface="Calibri" pitchFamily="34" charset="0"/>
                <a:ea typeface="Calibri" pitchFamily="34" charset="-122"/>
                <a:cs typeface="Calibri" pitchFamily="34" charset="-120"/>
              </a:rPr>
              <a:t>0–10 min</a:t>
            </a:r>
            <a:endParaRPr lang="en-US" sz="2000" dirty="0"/>
          </a:p>
        </p:txBody>
      </p:sp>
      <p:sp>
        <p:nvSpPr>
          <p:cNvPr id="6" name="Shape 4"/>
          <p:cNvSpPr/>
          <p:nvPr/>
        </p:nvSpPr>
        <p:spPr>
          <a:xfrm>
            <a:off x="6217920" y="1371600"/>
            <a:ext cx="731520" cy="731520"/>
          </a:xfrm>
          <a:prstGeom prst="ellipse">
            <a:avLst/>
          </a:prstGeom>
          <a:solidFill>
            <a:srgbClr val="F2A541"/>
          </a:solidFill>
          <a:ln/>
        </p:spPr>
      </p:sp>
      <p:sp>
        <p:nvSpPr>
          <p:cNvPr id="7" name="Text 5"/>
          <p:cNvSpPr/>
          <p:nvPr/>
        </p:nvSpPr>
        <p:spPr>
          <a:xfrm>
            <a:off x="6217920" y="1371600"/>
            <a:ext cx="731520" cy="731520"/>
          </a:xfrm>
          <a:prstGeom prst="rect">
            <a:avLst/>
          </a:prstGeom>
          <a:noFill/>
          <a:ln/>
        </p:spPr>
        <p:txBody>
          <a:bodyPr wrap="square" rtlCol="0" anchor="ctr"/>
          <a:lstStyle/>
          <a:p>
            <a:pPr algn="ctr" indent="0" marL="0">
              <a:buNone/>
            </a:pPr>
            <a:r>
              <a:rPr lang="en-US" sz="2400" b="1" dirty="0">
                <a:solidFill>
                  <a:srgbClr val="1F2A44"/>
                </a:solidFill>
                <a:latin typeface="Georgia" pitchFamily="34" charset="0"/>
                <a:ea typeface="Georgia" pitchFamily="34" charset="-122"/>
                <a:cs typeface="Georgia" pitchFamily="34" charset="-120"/>
              </a:rPr>
              <a:t>2</a:t>
            </a:r>
            <a:endParaRPr lang="en-US" sz="2400" dirty="0"/>
          </a:p>
        </p:txBody>
      </p:sp>
      <p:sp>
        <p:nvSpPr>
          <p:cNvPr id="8" name="Text 6"/>
          <p:cNvSpPr/>
          <p:nvPr/>
        </p:nvSpPr>
        <p:spPr>
          <a:xfrm>
            <a:off x="7132320" y="1371600"/>
            <a:ext cx="4572000" cy="822960"/>
          </a:xfrm>
          <a:prstGeom prst="rect">
            <a:avLst/>
          </a:prstGeom>
          <a:noFill/>
          <a:ln/>
        </p:spPr>
        <p:txBody>
          <a:bodyPr wrap="square" rtlCol="0" anchor="ctr"/>
          <a:lstStyle/>
          <a:p>
            <a:pPr indent="0" marL="0">
              <a:buNone/>
            </a:pPr>
            <a:r>
              <a:rPr lang="en-US" sz="2000" b="1" dirty="0">
                <a:solidFill>
                  <a:srgbClr val="1F2A44"/>
                </a:solidFill>
                <a:latin typeface="Calibri" pitchFamily="34" charset="0"/>
                <a:ea typeface="Calibri" pitchFamily="34" charset="-122"/>
                <a:cs typeface="Calibri" pitchFamily="34" charset="-120"/>
              </a:rPr>
              <a:t>Pick Your Tool</a:t>
            </a:r>
            <a:endParaRPr lang="en-US" sz="2000" dirty="0"/>
          </a:p>
          <a:p>
            <a:pPr indent="0" marL="0">
              <a:buNone/>
            </a:pPr>
            <a:r>
              <a:rPr lang="en-US" sz="1400" dirty="0">
                <a:solidFill>
                  <a:srgbClr val="6B7280"/>
                </a:solidFill>
                <a:latin typeface="Calibri" pitchFamily="34" charset="0"/>
                <a:ea typeface="Calibri" pitchFamily="34" charset="-122"/>
                <a:cs typeface="Calibri" pitchFamily="34" charset="-120"/>
              </a:rPr>
              <a:t>10–20 min</a:t>
            </a:r>
            <a:endParaRPr lang="en-US" sz="2000" dirty="0"/>
          </a:p>
        </p:txBody>
      </p:sp>
      <p:sp>
        <p:nvSpPr>
          <p:cNvPr id="9" name="Shape 7"/>
          <p:cNvSpPr/>
          <p:nvPr/>
        </p:nvSpPr>
        <p:spPr>
          <a:xfrm>
            <a:off x="548640" y="2651760"/>
            <a:ext cx="731520" cy="731520"/>
          </a:xfrm>
          <a:prstGeom prst="ellipse">
            <a:avLst/>
          </a:prstGeom>
          <a:solidFill>
            <a:srgbClr val="F2A541"/>
          </a:solidFill>
          <a:ln/>
        </p:spPr>
      </p:sp>
      <p:sp>
        <p:nvSpPr>
          <p:cNvPr id="10" name="Text 8"/>
          <p:cNvSpPr/>
          <p:nvPr/>
        </p:nvSpPr>
        <p:spPr>
          <a:xfrm>
            <a:off x="548640" y="2651760"/>
            <a:ext cx="731520" cy="731520"/>
          </a:xfrm>
          <a:prstGeom prst="rect">
            <a:avLst/>
          </a:prstGeom>
          <a:noFill/>
          <a:ln/>
        </p:spPr>
        <p:txBody>
          <a:bodyPr wrap="square" rtlCol="0" anchor="ctr"/>
          <a:lstStyle/>
          <a:p>
            <a:pPr algn="ctr" indent="0" marL="0">
              <a:buNone/>
            </a:pPr>
            <a:r>
              <a:rPr lang="en-US" sz="2400" b="1" dirty="0">
                <a:solidFill>
                  <a:srgbClr val="1F2A44"/>
                </a:solidFill>
                <a:latin typeface="Georgia" pitchFamily="34" charset="0"/>
                <a:ea typeface="Georgia" pitchFamily="34" charset="-122"/>
                <a:cs typeface="Georgia" pitchFamily="34" charset="-120"/>
              </a:rPr>
              <a:t>3</a:t>
            </a:r>
            <a:endParaRPr lang="en-US" sz="2400" dirty="0"/>
          </a:p>
        </p:txBody>
      </p:sp>
      <p:sp>
        <p:nvSpPr>
          <p:cNvPr id="11" name="Text 9"/>
          <p:cNvSpPr/>
          <p:nvPr/>
        </p:nvSpPr>
        <p:spPr>
          <a:xfrm>
            <a:off x="1463040" y="2651760"/>
            <a:ext cx="4572000" cy="822960"/>
          </a:xfrm>
          <a:prstGeom prst="rect">
            <a:avLst/>
          </a:prstGeom>
          <a:noFill/>
          <a:ln/>
        </p:spPr>
        <p:txBody>
          <a:bodyPr wrap="square" rtlCol="0" anchor="ctr"/>
          <a:lstStyle/>
          <a:p>
            <a:pPr indent="0" marL="0">
              <a:buNone/>
            </a:pPr>
            <a:r>
              <a:rPr lang="en-US" sz="2000" b="1" dirty="0">
                <a:solidFill>
                  <a:srgbClr val="1F2A44"/>
                </a:solidFill>
                <a:latin typeface="Calibri" pitchFamily="34" charset="0"/>
                <a:ea typeface="Calibri" pitchFamily="34" charset="-122"/>
                <a:cs typeface="Calibri" pitchFamily="34" charset="-120"/>
              </a:rPr>
              <a:t>From MVP Brief to Build Brief</a:t>
            </a:r>
            <a:endParaRPr lang="en-US" sz="2000" dirty="0"/>
          </a:p>
          <a:p>
            <a:pPr indent="0" marL="0">
              <a:buNone/>
            </a:pPr>
            <a:r>
              <a:rPr lang="en-US" sz="1400" dirty="0">
                <a:solidFill>
                  <a:srgbClr val="6B7280"/>
                </a:solidFill>
                <a:latin typeface="Calibri" pitchFamily="34" charset="0"/>
                <a:ea typeface="Calibri" pitchFamily="34" charset="-122"/>
                <a:cs typeface="Calibri" pitchFamily="34" charset="-120"/>
              </a:rPr>
              <a:t>20–35 min</a:t>
            </a:r>
            <a:endParaRPr lang="en-US" sz="2000" dirty="0"/>
          </a:p>
        </p:txBody>
      </p:sp>
      <p:sp>
        <p:nvSpPr>
          <p:cNvPr id="12" name="Shape 10"/>
          <p:cNvSpPr/>
          <p:nvPr/>
        </p:nvSpPr>
        <p:spPr>
          <a:xfrm>
            <a:off x="6217920" y="2651760"/>
            <a:ext cx="731520" cy="731520"/>
          </a:xfrm>
          <a:prstGeom prst="ellipse">
            <a:avLst/>
          </a:prstGeom>
          <a:solidFill>
            <a:srgbClr val="F2A541"/>
          </a:solidFill>
          <a:ln/>
        </p:spPr>
      </p:sp>
      <p:sp>
        <p:nvSpPr>
          <p:cNvPr id="13" name="Text 11"/>
          <p:cNvSpPr/>
          <p:nvPr/>
        </p:nvSpPr>
        <p:spPr>
          <a:xfrm>
            <a:off x="6217920" y="2651760"/>
            <a:ext cx="731520" cy="731520"/>
          </a:xfrm>
          <a:prstGeom prst="rect">
            <a:avLst/>
          </a:prstGeom>
          <a:noFill/>
          <a:ln/>
        </p:spPr>
        <p:txBody>
          <a:bodyPr wrap="square" rtlCol="0" anchor="ctr"/>
          <a:lstStyle/>
          <a:p>
            <a:pPr algn="ctr" indent="0" marL="0">
              <a:buNone/>
            </a:pPr>
            <a:r>
              <a:rPr lang="en-US" sz="2400" b="1" dirty="0">
                <a:solidFill>
                  <a:srgbClr val="1F2A44"/>
                </a:solidFill>
                <a:latin typeface="Georgia" pitchFamily="34" charset="0"/>
                <a:ea typeface="Georgia" pitchFamily="34" charset="-122"/>
                <a:cs typeface="Georgia" pitchFamily="34" charset="-120"/>
              </a:rPr>
              <a:t>4</a:t>
            </a:r>
            <a:endParaRPr lang="en-US" sz="2400" dirty="0"/>
          </a:p>
        </p:txBody>
      </p:sp>
      <p:sp>
        <p:nvSpPr>
          <p:cNvPr id="14" name="Text 12"/>
          <p:cNvSpPr/>
          <p:nvPr/>
        </p:nvSpPr>
        <p:spPr>
          <a:xfrm>
            <a:off x="7132320" y="2651760"/>
            <a:ext cx="4572000" cy="822960"/>
          </a:xfrm>
          <a:prstGeom prst="rect">
            <a:avLst/>
          </a:prstGeom>
          <a:noFill/>
          <a:ln/>
        </p:spPr>
        <p:txBody>
          <a:bodyPr wrap="square" rtlCol="0" anchor="ctr"/>
          <a:lstStyle/>
          <a:p>
            <a:pPr indent="0" marL="0">
              <a:buNone/>
            </a:pPr>
            <a:r>
              <a:rPr lang="en-US" sz="2000" b="1" dirty="0">
                <a:solidFill>
                  <a:srgbClr val="1F2A44"/>
                </a:solidFill>
                <a:latin typeface="Calibri" pitchFamily="34" charset="0"/>
                <a:ea typeface="Calibri" pitchFamily="34" charset="-122"/>
                <a:cs typeface="Calibri" pitchFamily="34" charset="-120"/>
              </a:rPr>
              <a:t>Your First Build</a:t>
            </a:r>
            <a:endParaRPr lang="en-US" sz="2000" dirty="0"/>
          </a:p>
          <a:p>
            <a:pPr indent="0" marL="0">
              <a:buNone/>
            </a:pPr>
            <a:r>
              <a:rPr lang="en-US" sz="1400" dirty="0">
                <a:solidFill>
                  <a:srgbClr val="6B7280"/>
                </a:solidFill>
                <a:latin typeface="Calibri" pitchFamily="34" charset="0"/>
                <a:ea typeface="Calibri" pitchFamily="34" charset="-122"/>
                <a:cs typeface="Calibri" pitchFamily="34" charset="-120"/>
              </a:rPr>
              <a:t>35–55 min</a:t>
            </a:r>
            <a:endParaRPr lang="en-US" sz="2000" dirty="0"/>
          </a:p>
        </p:txBody>
      </p:sp>
      <p:sp>
        <p:nvSpPr>
          <p:cNvPr id="15" name="Shape 13"/>
          <p:cNvSpPr/>
          <p:nvPr/>
        </p:nvSpPr>
        <p:spPr>
          <a:xfrm>
            <a:off x="548640" y="3931920"/>
            <a:ext cx="731520" cy="731520"/>
          </a:xfrm>
          <a:prstGeom prst="ellipse">
            <a:avLst/>
          </a:prstGeom>
          <a:solidFill>
            <a:srgbClr val="F2A541"/>
          </a:solidFill>
          <a:ln/>
        </p:spPr>
      </p:sp>
      <p:sp>
        <p:nvSpPr>
          <p:cNvPr id="16" name="Text 14"/>
          <p:cNvSpPr/>
          <p:nvPr/>
        </p:nvSpPr>
        <p:spPr>
          <a:xfrm>
            <a:off x="548640" y="3931920"/>
            <a:ext cx="731520" cy="731520"/>
          </a:xfrm>
          <a:prstGeom prst="rect">
            <a:avLst/>
          </a:prstGeom>
          <a:noFill/>
          <a:ln/>
        </p:spPr>
        <p:txBody>
          <a:bodyPr wrap="square" rtlCol="0" anchor="ctr"/>
          <a:lstStyle/>
          <a:p>
            <a:pPr algn="ctr" indent="0" marL="0">
              <a:buNone/>
            </a:pPr>
            <a:r>
              <a:rPr lang="en-US" sz="2400" b="1" dirty="0">
                <a:solidFill>
                  <a:srgbClr val="1F2A44"/>
                </a:solidFill>
                <a:latin typeface="Georgia" pitchFamily="34" charset="0"/>
                <a:ea typeface="Georgia" pitchFamily="34" charset="-122"/>
                <a:cs typeface="Georgia" pitchFamily="34" charset="-120"/>
              </a:rPr>
              <a:t>5</a:t>
            </a:r>
            <a:endParaRPr lang="en-US" sz="2400" dirty="0"/>
          </a:p>
        </p:txBody>
      </p:sp>
      <p:sp>
        <p:nvSpPr>
          <p:cNvPr id="17" name="Text 15"/>
          <p:cNvSpPr/>
          <p:nvPr/>
        </p:nvSpPr>
        <p:spPr>
          <a:xfrm>
            <a:off x="1463040" y="3931920"/>
            <a:ext cx="4572000" cy="822960"/>
          </a:xfrm>
          <a:prstGeom prst="rect">
            <a:avLst/>
          </a:prstGeom>
          <a:noFill/>
          <a:ln/>
        </p:spPr>
        <p:txBody>
          <a:bodyPr wrap="square" rtlCol="0" anchor="ctr"/>
          <a:lstStyle/>
          <a:p>
            <a:pPr indent="0" marL="0">
              <a:buNone/>
            </a:pPr>
            <a:r>
              <a:rPr lang="en-US" sz="2000" b="1" dirty="0">
                <a:solidFill>
                  <a:srgbClr val="1F2A44"/>
                </a:solidFill>
                <a:latin typeface="Calibri" pitchFamily="34" charset="0"/>
                <a:ea typeface="Calibri" pitchFamily="34" charset="-122"/>
                <a:cs typeface="Calibri" pitchFamily="34" charset="-120"/>
              </a:rPr>
              <a:t>Iterate: One Change at a Time</a:t>
            </a:r>
            <a:endParaRPr lang="en-US" sz="2000" dirty="0"/>
          </a:p>
          <a:p>
            <a:pPr indent="0" marL="0">
              <a:buNone/>
            </a:pPr>
            <a:r>
              <a:rPr lang="en-US" sz="1400" dirty="0">
                <a:solidFill>
                  <a:srgbClr val="6B7280"/>
                </a:solidFill>
                <a:latin typeface="Calibri" pitchFamily="34" charset="0"/>
                <a:ea typeface="Calibri" pitchFamily="34" charset="-122"/>
                <a:cs typeface="Calibri" pitchFamily="34" charset="-120"/>
              </a:rPr>
              <a:t>55–80 min</a:t>
            </a:r>
            <a:endParaRPr lang="en-US" sz="2000" dirty="0"/>
          </a:p>
        </p:txBody>
      </p:sp>
      <p:sp>
        <p:nvSpPr>
          <p:cNvPr id="18" name="Shape 16"/>
          <p:cNvSpPr/>
          <p:nvPr/>
        </p:nvSpPr>
        <p:spPr>
          <a:xfrm>
            <a:off x="6217920" y="3931920"/>
            <a:ext cx="731520" cy="731520"/>
          </a:xfrm>
          <a:prstGeom prst="ellipse">
            <a:avLst/>
          </a:prstGeom>
          <a:solidFill>
            <a:srgbClr val="F2A541"/>
          </a:solidFill>
          <a:ln/>
        </p:spPr>
      </p:sp>
      <p:sp>
        <p:nvSpPr>
          <p:cNvPr id="19" name="Text 17"/>
          <p:cNvSpPr/>
          <p:nvPr/>
        </p:nvSpPr>
        <p:spPr>
          <a:xfrm>
            <a:off x="6217920" y="3931920"/>
            <a:ext cx="731520" cy="731520"/>
          </a:xfrm>
          <a:prstGeom prst="rect">
            <a:avLst/>
          </a:prstGeom>
          <a:noFill/>
          <a:ln/>
        </p:spPr>
        <p:txBody>
          <a:bodyPr wrap="square" rtlCol="0" anchor="ctr"/>
          <a:lstStyle/>
          <a:p>
            <a:pPr algn="ctr" indent="0" marL="0">
              <a:buNone/>
            </a:pPr>
            <a:r>
              <a:rPr lang="en-US" sz="2400" b="1" dirty="0">
                <a:solidFill>
                  <a:srgbClr val="1F2A44"/>
                </a:solidFill>
                <a:latin typeface="Georgia" pitchFamily="34" charset="0"/>
                <a:ea typeface="Georgia" pitchFamily="34" charset="-122"/>
                <a:cs typeface="Georgia" pitchFamily="34" charset="-120"/>
              </a:rPr>
              <a:t>6</a:t>
            </a:r>
            <a:endParaRPr lang="en-US" sz="2400" dirty="0"/>
          </a:p>
        </p:txBody>
      </p:sp>
      <p:sp>
        <p:nvSpPr>
          <p:cNvPr id="20" name="Text 18"/>
          <p:cNvSpPr/>
          <p:nvPr/>
        </p:nvSpPr>
        <p:spPr>
          <a:xfrm>
            <a:off x="7132320" y="3931920"/>
            <a:ext cx="4572000" cy="822960"/>
          </a:xfrm>
          <a:prstGeom prst="rect">
            <a:avLst/>
          </a:prstGeom>
          <a:noFill/>
          <a:ln/>
        </p:spPr>
        <p:txBody>
          <a:bodyPr wrap="square" rtlCol="0" anchor="ctr"/>
          <a:lstStyle/>
          <a:p>
            <a:pPr indent="0" marL="0">
              <a:buNone/>
            </a:pPr>
            <a:r>
              <a:rPr lang="en-US" sz="2000" b="1" dirty="0">
                <a:solidFill>
                  <a:srgbClr val="1F2A44"/>
                </a:solidFill>
                <a:latin typeface="Calibri" pitchFamily="34" charset="0"/>
                <a:ea typeface="Calibri" pitchFamily="34" charset="-122"/>
                <a:cs typeface="Calibri" pitchFamily="34" charset="-120"/>
              </a:rPr>
              <a:t>Make It Real: Data &amp; Logins</a:t>
            </a:r>
            <a:endParaRPr lang="en-US" sz="2000" dirty="0"/>
          </a:p>
          <a:p>
            <a:pPr indent="0" marL="0">
              <a:buNone/>
            </a:pPr>
            <a:r>
              <a:rPr lang="en-US" sz="1400" dirty="0">
                <a:solidFill>
                  <a:srgbClr val="6B7280"/>
                </a:solidFill>
                <a:latin typeface="Calibri" pitchFamily="34" charset="0"/>
                <a:ea typeface="Calibri" pitchFamily="34" charset="-122"/>
                <a:cs typeface="Calibri" pitchFamily="34" charset="-120"/>
              </a:rPr>
              <a:t>80–95 min</a:t>
            </a:r>
            <a:endParaRPr lang="en-US" sz="2000" dirty="0"/>
          </a:p>
        </p:txBody>
      </p:sp>
      <p:sp>
        <p:nvSpPr>
          <p:cNvPr id="21" name="Shape 19"/>
          <p:cNvSpPr/>
          <p:nvPr/>
        </p:nvSpPr>
        <p:spPr>
          <a:xfrm>
            <a:off x="548640" y="5212080"/>
            <a:ext cx="731520" cy="731520"/>
          </a:xfrm>
          <a:prstGeom prst="ellipse">
            <a:avLst/>
          </a:prstGeom>
          <a:solidFill>
            <a:srgbClr val="F2A541"/>
          </a:solidFill>
          <a:ln/>
        </p:spPr>
      </p:sp>
      <p:sp>
        <p:nvSpPr>
          <p:cNvPr id="22" name="Text 20"/>
          <p:cNvSpPr/>
          <p:nvPr/>
        </p:nvSpPr>
        <p:spPr>
          <a:xfrm>
            <a:off x="548640" y="5212080"/>
            <a:ext cx="731520" cy="731520"/>
          </a:xfrm>
          <a:prstGeom prst="rect">
            <a:avLst/>
          </a:prstGeom>
          <a:noFill/>
          <a:ln/>
        </p:spPr>
        <p:txBody>
          <a:bodyPr wrap="square" rtlCol="0" anchor="ctr"/>
          <a:lstStyle/>
          <a:p>
            <a:pPr algn="ctr" indent="0" marL="0">
              <a:buNone/>
            </a:pPr>
            <a:r>
              <a:rPr lang="en-US" sz="2400" b="1" dirty="0">
                <a:solidFill>
                  <a:srgbClr val="1F2A44"/>
                </a:solidFill>
                <a:latin typeface="Georgia" pitchFamily="34" charset="0"/>
                <a:ea typeface="Georgia" pitchFamily="34" charset="-122"/>
                <a:cs typeface="Georgia" pitchFamily="34" charset="-120"/>
              </a:rPr>
              <a:t>7</a:t>
            </a:r>
            <a:endParaRPr lang="en-US" sz="2400" dirty="0"/>
          </a:p>
        </p:txBody>
      </p:sp>
      <p:sp>
        <p:nvSpPr>
          <p:cNvPr id="23" name="Text 21"/>
          <p:cNvSpPr/>
          <p:nvPr/>
        </p:nvSpPr>
        <p:spPr>
          <a:xfrm>
            <a:off x="1463040" y="5212080"/>
            <a:ext cx="4572000" cy="822960"/>
          </a:xfrm>
          <a:prstGeom prst="rect">
            <a:avLst/>
          </a:prstGeom>
          <a:noFill/>
          <a:ln/>
        </p:spPr>
        <p:txBody>
          <a:bodyPr wrap="square" rtlCol="0" anchor="ctr"/>
          <a:lstStyle/>
          <a:p>
            <a:pPr indent="0" marL="0">
              <a:buNone/>
            </a:pPr>
            <a:r>
              <a:rPr lang="en-US" sz="2000" b="1" dirty="0">
                <a:solidFill>
                  <a:srgbClr val="1F2A44"/>
                </a:solidFill>
                <a:latin typeface="Calibri" pitchFamily="34" charset="0"/>
                <a:ea typeface="Calibri" pitchFamily="34" charset="-122"/>
                <a:cs typeface="Calibri" pitchFamily="34" charset="-120"/>
              </a:rPr>
              <a:t>Test It With a Real Human</a:t>
            </a:r>
            <a:endParaRPr lang="en-US" sz="2000" dirty="0"/>
          </a:p>
          <a:p>
            <a:pPr indent="0" marL="0">
              <a:buNone/>
            </a:pPr>
            <a:r>
              <a:rPr lang="en-US" sz="1400" dirty="0">
                <a:solidFill>
                  <a:srgbClr val="6B7280"/>
                </a:solidFill>
                <a:latin typeface="Calibri" pitchFamily="34" charset="0"/>
                <a:ea typeface="Calibri" pitchFamily="34" charset="-122"/>
                <a:cs typeface="Calibri" pitchFamily="34" charset="-120"/>
              </a:rPr>
              <a:t>95–110 min</a:t>
            </a:r>
            <a:endParaRPr lang="en-US" sz="2000" dirty="0"/>
          </a:p>
        </p:txBody>
      </p:sp>
      <p:sp>
        <p:nvSpPr>
          <p:cNvPr id="24" name="Shape 22"/>
          <p:cNvSpPr/>
          <p:nvPr/>
        </p:nvSpPr>
        <p:spPr>
          <a:xfrm>
            <a:off x="6217920" y="5212080"/>
            <a:ext cx="731520" cy="731520"/>
          </a:xfrm>
          <a:prstGeom prst="ellipse">
            <a:avLst/>
          </a:prstGeom>
          <a:solidFill>
            <a:srgbClr val="F2A541"/>
          </a:solidFill>
          <a:ln/>
        </p:spPr>
      </p:sp>
      <p:sp>
        <p:nvSpPr>
          <p:cNvPr id="25" name="Text 23"/>
          <p:cNvSpPr/>
          <p:nvPr/>
        </p:nvSpPr>
        <p:spPr>
          <a:xfrm>
            <a:off x="6217920" y="5212080"/>
            <a:ext cx="731520" cy="731520"/>
          </a:xfrm>
          <a:prstGeom prst="rect">
            <a:avLst/>
          </a:prstGeom>
          <a:noFill/>
          <a:ln/>
        </p:spPr>
        <p:txBody>
          <a:bodyPr wrap="square" rtlCol="0" anchor="ctr"/>
          <a:lstStyle/>
          <a:p>
            <a:pPr algn="ctr" indent="0" marL="0">
              <a:buNone/>
            </a:pPr>
            <a:r>
              <a:rPr lang="en-US" sz="2400" b="1" dirty="0">
                <a:solidFill>
                  <a:srgbClr val="1F2A44"/>
                </a:solidFill>
                <a:latin typeface="Georgia" pitchFamily="34" charset="0"/>
                <a:ea typeface="Georgia" pitchFamily="34" charset="-122"/>
                <a:cs typeface="Georgia" pitchFamily="34" charset="-120"/>
              </a:rPr>
              <a:t>8</a:t>
            </a:r>
            <a:endParaRPr lang="en-US" sz="2400" dirty="0"/>
          </a:p>
        </p:txBody>
      </p:sp>
      <p:sp>
        <p:nvSpPr>
          <p:cNvPr id="26" name="Text 24"/>
          <p:cNvSpPr/>
          <p:nvPr/>
        </p:nvSpPr>
        <p:spPr>
          <a:xfrm>
            <a:off x="7132320" y="5212080"/>
            <a:ext cx="4572000" cy="822960"/>
          </a:xfrm>
          <a:prstGeom prst="rect">
            <a:avLst/>
          </a:prstGeom>
          <a:noFill/>
          <a:ln/>
        </p:spPr>
        <p:txBody>
          <a:bodyPr wrap="square" rtlCol="0" anchor="ctr"/>
          <a:lstStyle/>
          <a:p>
            <a:pPr indent="0" marL="0">
              <a:buNone/>
            </a:pPr>
            <a:r>
              <a:rPr lang="en-US" sz="2000" b="1" dirty="0">
                <a:solidFill>
                  <a:srgbClr val="1F2A44"/>
                </a:solidFill>
                <a:latin typeface="Calibri" pitchFamily="34" charset="0"/>
                <a:ea typeface="Calibri" pitchFamily="34" charset="-122"/>
                <a:cs typeface="Calibri" pitchFamily="34" charset="-120"/>
              </a:rPr>
              <a:t>Publish, Demo &amp; Next Steps</a:t>
            </a:r>
            <a:endParaRPr lang="en-US" sz="2000" dirty="0"/>
          </a:p>
          <a:p>
            <a:pPr indent="0" marL="0">
              <a:buNone/>
            </a:pPr>
            <a:r>
              <a:rPr lang="en-US" sz="1400" dirty="0">
                <a:solidFill>
                  <a:srgbClr val="6B7280"/>
                </a:solidFill>
                <a:latin typeface="Calibri" pitchFamily="34" charset="0"/>
                <a:ea typeface="Calibri" pitchFamily="34" charset="-122"/>
                <a:cs typeface="Calibri" pitchFamily="34" charset="-120"/>
              </a:rPr>
              <a:t>110–120 min</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7F2"/>
        </a:solidFill>
      </p:bgPr>
    </p:bg>
    <p:spTree>
      <p:nvGrpSpPr>
        <p:cNvPr id="1" name=""/>
        <p:cNvGrpSpPr/>
        <p:nvPr/>
      </p:nvGrpSpPr>
      <p:grpSpPr>
        <a:xfrm>
          <a:off x="0" y="0"/>
          <a:ext cx="0" cy="0"/>
          <a:chOff x="0" y="0"/>
          <a:chExt cx="0" cy="0"/>
        </a:xfrm>
      </p:grpSpPr>
      <p:sp>
        <p:nvSpPr>
          <p:cNvPr id="2" name="Text 0"/>
          <p:cNvSpPr/>
          <p:nvPr/>
        </p:nvSpPr>
        <p:spPr>
          <a:xfrm>
            <a:off x="548640" y="365760"/>
            <a:ext cx="10972800" cy="822960"/>
          </a:xfrm>
          <a:prstGeom prst="rect">
            <a:avLst/>
          </a:prstGeom>
          <a:noFill/>
          <a:ln/>
        </p:spPr>
        <p:txBody>
          <a:bodyPr wrap="square" rtlCol="0" anchor="ctr"/>
          <a:lstStyle/>
          <a:p>
            <a:pPr indent="0" marL="0">
              <a:buNone/>
            </a:pPr>
            <a:r>
              <a:rPr lang="en-US" sz="4000" b="1" dirty="0">
                <a:solidFill>
                  <a:srgbClr val="1F2A44"/>
                </a:solidFill>
                <a:latin typeface="Georgia" pitchFamily="34" charset="0"/>
                <a:ea typeface="Georgia" pitchFamily="34" charset="-122"/>
                <a:cs typeface="Georgia" pitchFamily="34" charset="-120"/>
              </a:rPr>
              <a:t>Instructor guidelines</a:t>
            </a:r>
            <a:endParaRPr lang="en-US" sz="4000" dirty="0"/>
          </a:p>
        </p:txBody>
      </p:sp>
      <p:sp>
        <p:nvSpPr>
          <p:cNvPr id="3" name="Text 1"/>
          <p:cNvSpPr/>
          <p:nvPr/>
        </p:nvSpPr>
        <p:spPr>
          <a:xfrm>
            <a:off x="548640" y="1280160"/>
            <a:ext cx="10972800" cy="5120640"/>
          </a:xfrm>
          <a:prstGeom prst="rect">
            <a:avLst/>
          </a:prstGeom>
          <a:noFill/>
          <a:ln/>
        </p:spPr>
        <p:txBody>
          <a:bodyPr wrap="square" rtlCol="0" anchor="t"/>
          <a:lstStyle/>
          <a:p>
            <a:pPr marL="342900" indent="-342900">
              <a:spcAft>
                <a:spcPts val="800"/>
              </a:spcAft>
              <a:buSzPct val="100000"/>
              <a:buChar char="•"/>
            </a:pPr>
            <a:r>
              <a:rPr lang="en-US" sz="1800" dirty="0">
                <a:solidFill>
                  <a:srgbClr val="1F2A44"/>
                </a:solidFill>
                <a:latin typeface="Calibri" pitchFamily="34" charset="0"/>
                <a:ea typeface="Calibri" pitchFamily="34" charset="-122"/>
                <a:cs typeface="Calibri" pitchFamily="34" charset="-120"/>
              </a:rPr>
              <a:t>Ask everyone to bring their One-Page MVP Brief and pitch deck from Part 1. That's the input for today.</a:t>
            </a:r>
            <a:endParaRPr lang="en-US" sz="1800" dirty="0"/>
          </a:p>
          <a:p>
            <a:pPr marL="342900" indent="-342900">
              <a:spcAft>
                <a:spcPts val="800"/>
              </a:spcAft>
              <a:buSzPct val="100000"/>
              <a:buChar char="•"/>
            </a:pPr>
            <a:r>
              <a:rPr lang="en-US" sz="1800" dirty="0">
                <a:solidFill>
                  <a:srgbClr val="1F2A44"/>
                </a:solidFill>
                <a:latin typeface="Calibri" pitchFamily="34" charset="0"/>
                <a:ea typeface="Calibri" pitchFamily="34" charset="-122"/>
                <a:cs typeface="Calibri" pitchFamily="34" charset="-120"/>
              </a:rPr>
              <a:t>Have students sign up for their build tool (e.g. Lovable) before class. Sign-ups eat 10+ minutes if done live.</a:t>
            </a:r>
            <a:endParaRPr lang="en-US" sz="1800" dirty="0"/>
          </a:p>
          <a:p>
            <a:pPr marL="342900" indent="-342900">
              <a:spcAft>
                <a:spcPts val="800"/>
              </a:spcAft>
              <a:buSzPct val="100000"/>
              <a:buChar char="•"/>
            </a:pPr>
            <a:r>
              <a:rPr lang="en-US" sz="1800" dirty="0">
                <a:solidFill>
                  <a:srgbClr val="1F2A44"/>
                </a:solidFill>
                <a:latin typeface="Calibri" pitchFamily="34" charset="0"/>
                <a:ea typeface="Calibri" pitchFamily="34" charset="-122"/>
                <a:cs typeface="Calibri" pitchFamily="34" charset="-120"/>
              </a:rPr>
              <a:t>Build live alongside the class using the GuardianLine example, so students can copy your moves.</a:t>
            </a:r>
            <a:endParaRPr lang="en-US" sz="1800" dirty="0"/>
          </a:p>
          <a:p>
            <a:pPr marL="342900" indent="-342900">
              <a:spcAft>
                <a:spcPts val="800"/>
              </a:spcAft>
              <a:buSzPct val="100000"/>
              <a:buChar char="•"/>
            </a:pPr>
            <a:r>
              <a:rPr lang="en-US" sz="1800" dirty="0">
                <a:solidFill>
                  <a:srgbClr val="1F2A44"/>
                </a:solidFill>
                <a:latin typeface="Calibri" pitchFamily="34" charset="0"/>
                <a:ea typeface="Calibri" pitchFamily="34" charset="-122"/>
                <a:cs typeface="Calibri" pitchFamily="34" charset="-120"/>
              </a:rPr>
              <a:t>Pair up students who get stuck. One 'driver' types, one 'navigator' reads the brief aloud.</a:t>
            </a:r>
            <a:endParaRPr lang="en-US" sz="1800" dirty="0"/>
          </a:p>
          <a:p>
            <a:pPr marL="342900" indent="-342900">
              <a:spcAft>
                <a:spcPts val="800"/>
              </a:spcAft>
              <a:buSzPct val="100000"/>
              <a:buChar char="•"/>
            </a:pPr>
            <a:r>
              <a:rPr lang="en-US" sz="1800" dirty="0">
                <a:solidFill>
                  <a:srgbClr val="1F2A44"/>
                </a:solidFill>
                <a:latin typeface="Calibri" pitchFamily="34" charset="0"/>
                <a:ea typeface="Calibri" pitchFamily="34" charset="-122"/>
                <a:cs typeface="Calibri" pitchFamily="34" charset="-120"/>
              </a:rPr>
              <a:t>Remind them: aim for one working screen that does the core job, not a finished product.</a:t>
            </a:r>
            <a:endParaRPr lang="en-US" sz="1800" dirty="0"/>
          </a:p>
          <a:p>
            <a:pPr marL="342900" indent="-342900">
              <a:spcAft>
                <a:spcPts val="800"/>
              </a:spcAft>
              <a:buSzPct val="100000"/>
              <a:buChar char="•"/>
            </a:pPr>
            <a:r>
              <a:rPr lang="en-US" sz="1800" dirty="0">
                <a:solidFill>
                  <a:srgbClr val="1F2A44"/>
                </a:solidFill>
                <a:latin typeface="Calibri" pitchFamily="34" charset="0"/>
                <a:ea typeface="Calibri" pitchFamily="34" charset="-122"/>
                <a:cs typeface="Calibri" pitchFamily="34" charset="-120"/>
              </a:rPr>
              <a:t>Normalize errors. Show your own mistakes and how you describe them to the AI to fix them.</a:t>
            </a:r>
            <a:endParaRPr lang="en-US" sz="1800" dirty="0"/>
          </a:p>
          <a:p>
            <a:pPr marL="342900" indent="-342900">
              <a:spcAft>
                <a:spcPts val="800"/>
              </a:spcAft>
              <a:buSzPct val="100000"/>
              <a:buChar char="•"/>
            </a:pPr>
            <a:r>
              <a:rPr lang="en-US" sz="1800" dirty="0">
                <a:solidFill>
                  <a:srgbClr val="1F2A44"/>
                </a:solidFill>
                <a:latin typeface="Calibri" pitchFamily="34" charset="0"/>
                <a:ea typeface="Calibri" pitchFamily="34" charset="-122"/>
                <a:cs typeface="Calibri" pitchFamily="34" charset="-120"/>
              </a:rPr>
              <a:t>Never paste passwords, API keys or real customer data into an AI chat.</a:t>
            </a:r>
            <a:endParaRPr lang="en-US" sz="1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F2A541"/>
          </a:solidFill>
          <a:ln/>
        </p:spPr>
      </p:sp>
      <p:sp>
        <p:nvSpPr>
          <p:cNvPr id="3" name="Text 1"/>
          <p:cNvSpPr/>
          <p:nvPr/>
        </p:nvSpPr>
        <p:spPr>
          <a:xfrm>
            <a:off x="548640" y="320040"/>
            <a:ext cx="10972800" cy="365760"/>
          </a:xfrm>
          <a:prstGeom prst="rect">
            <a:avLst/>
          </a:prstGeom>
          <a:noFill/>
          <a:ln/>
        </p:spPr>
        <p:txBody>
          <a:bodyPr wrap="square" rtlCol="0" anchor="ctr"/>
          <a:lstStyle/>
          <a:p>
            <a:pPr indent="0" marL="0">
              <a:buNone/>
            </a:pPr>
            <a:r>
              <a:rPr lang="en-US" sz="1400" b="1" spc="300" kern="0" dirty="0">
                <a:solidFill>
                  <a:srgbClr val="B7791F"/>
                </a:solidFill>
                <a:latin typeface="Calibri" pitchFamily="34" charset="0"/>
                <a:ea typeface="Calibri" pitchFamily="34" charset="-122"/>
                <a:cs typeface="Calibri" pitchFamily="34" charset="-120"/>
              </a:rPr>
              <a:t>MODULE 1 · 10 MIN</a:t>
            </a:r>
            <a:endParaRPr lang="en-US" sz="1400" dirty="0"/>
          </a:p>
        </p:txBody>
      </p:sp>
      <p:sp>
        <p:nvSpPr>
          <p:cNvPr id="4" name="Text 2"/>
          <p:cNvSpPr/>
          <p:nvPr/>
        </p:nvSpPr>
        <p:spPr>
          <a:xfrm>
            <a:off x="548640" y="685800"/>
            <a:ext cx="10972800" cy="822960"/>
          </a:xfrm>
          <a:prstGeom prst="rect">
            <a:avLst/>
          </a:prstGeom>
          <a:noFill/>
          <a:ln/>
        </p:spPr>
        <p:txBody>
          <a:bodyPr wrap="square" rtlCol="0" anchor="ctr"/>
          <a:lstStyle/>
          <a:p>
            <a:pPr indent="0" marL="0">
              <a:buNone/>
            </a:pPr>
            <a:r>
              <a:rPr lang="en-US" sz="3600" b="1" dirty="0">
                <a:solidFill>
                  <a:srgbClr val="1F2A44"/>
                </a:solidFill>
                <a:latin typeface="Georgia" pitchFamily="34" charset="0"/>
                <a:ea typeface="Georgia" pitchFamily="34" charset="-122"/>
                <a:cs typeface="Georgia" pitchFamily="34" charset="-120"/>
              </a:rPr>
              <a:t>Welcome: What Is Vibe Coding?</a:t>
            </a:r>
            <a:endParaRPr lang="en-US" sz="3600" dirty="0"/>
          </a:p>
        </p:txBody>
      </p:sp>
      <p:sp>
        <p:nvSpPr>
          <p:cNvPr id="5" name="Text 3"/>
          <p:cNvSpPr/>
          <p:nvPr/>
        </p:nvSpPr>
        <p:spPr>
          <a:xfrm>
            <a:off x="548640" y="1463040"/>
            <a:ext cx="10972800" cy="457200"/>
          </a:xfrm>
          <a:prstGeom prst="rect">
            <a:avLst/>
          </a:prstGeom>
          <a:noFill/>
          <a:ln/>
        </p:spPr>
        <p:txBody>
          <a:bodyPr wrap="square" rtlCol="0" anchor="ctr"/>
          <a:lstStyle/>
          <a:p>
            <a:pPr indent="0" marL="0">
              <a:buNone/>
            </a:pPr>
            <a:r>
              <a:rPr lang="en-US" sz="1800" i="1" dirty="0">
                <a:solidFill>
                  <a:srgbClr val="4B5563"/>
                </a:solidFill>
                <a:latin typeface="Calibri" pitchFamily="34" charset="0"/>
                <a:ea typeface="Calibri" pitchFamily="34" charset="-122"/>
                <a:cs typeface="Calibri" pitchFamily="34" charset="-120"/>
              </a:rPr>
              <a:t>You describe what you want in plain English. The AI writes the code.</a:t>
            </a:r>
            <a:endParaRPr lang="en-US" sz="1800" dirty="0"/>
          </a:p>
        </p:txBody>
      </p:sp>
      <p:sp>
        <p:nvSpPr>
          <p:cNvPr id="6" name="Text 4"/>
          <p:cNvSpPr/>
          <p:nvPr/>
        </p:nvSpPr>
        <p:spPr>
          <a:xfrm>
            <a:off x="548640" y="2103120"/>
            <a:ext cx="6035040" cy="3291840"/>
          </a:xfrm>
          <a:prstGeom prst="rect">
            <a:avLst/>
          </a:prstGeom>
          <a:noFill/>
          <a:ln/>
        </p:spPr>
        <p:txBody>
          <a:bodyPr wrap="square" rtlCol="0" anchor="t"/>
          <a:lstStyle/>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You are the product manager, the AI is the developer</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Today's outcome: a live link to a working first version of your idea</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Open your MVP Brief from Part 1</a:t>
            </a:r>
            <a:endParaRPr lang="en-US" sz="2000" dirty="0"/>
          </a:p>
        </p:txBody>
      </p:sp>
      <p:sp>
        <p:nvSpPr>
          <p:cNvPr id="7" name="Shape 5"/>
          <p:cNvSpPr/>
          <p:nvPr/>
        </p:nvSpPr>
        <p:spPr>
          <a:xfrm>
            <a:off x="6949440" y="2103120"/>
            <a:ext cx="4663440" cy="3291840"/>
          </a:xfrm>
          <a:prstGeom prst="roundRect">
            <a:avLst>
              <a:gd name="adj" fmla="val 4167"/>
            </a:avLst>
          </a:prstGeom>
          <a:solidFill>
            <a:srgbClr val="1F2A44"/>
          </a:solidFill>
          <a:ln/>
        </p:spPr>
      </p:sp>
      <p:sp>
        <p:nvSpPr>
          <p:cNvPr id="8" name="Text 6"/>
          <p:cNvSpPr/>
          <p:nvPr/>
        </p:nvSpPr>
        <p:spPr>
          <a:xfrm>
            <a:off x="7223760" y="2286000"/>
            <a:ext cx="4114800" cy="2926080"/>
          </a:xfrm>
          <a:prstGeom prst="rect">
            <a:avLst/>
          </a:prstGeom>
          <a:noFill/>
          <a:ln/>
        </p:spPr>
        <p:txBody>
          <a:bodyPr wrap="square" rtlCol="0" anchor="t"/>
          <a:lstStyle/>
          <a:p>
            <a:pPr indent="0" marL="0">
              <a:buNone/>
            </a:pPr>
            <a:r>
              <a:rPr lang="en-US" sz="1400" b="1" dirty="0">
                <a:solidFill>
                  <a:srgbClr val="F2A541"/>
                </a:solidFill>
                <a:latin typeface="Calibri" pitchFamily="34" charset="0"/>
                <a:ea typeface="Calibri" pitchFamily="34" charset="-122"/>
                <a:cs typeface="Calibri" pitchFamily="34" charset="-120"/>
              </a:rPr>
              <a:t>TIP</a:t>
            </a:r>
            <a:endParaRPr lang="en-US" sz="1400" dirty="0"/>
          </a:p>
          <a:p>
            <a:pPr indent="0" marL="0">
              <a:buNone/>
            </a:pPr>
            <a:r>
              <a:rPr lang="en-US" sz="2000" dirty="0">
                <a:solidFill>
                  <a:srgbClr val="FFFFFF"/>
                </a:solidFill>
                <a:latin typeface="Calibri" pitchFamily="34" charset="0"/>
                <a:ea typeface="Calibri" pitchFamily="34" charset="-122"/>
                <a:cs typeface="Calibri" pitchFamily="34" charset="-120"/>
              </a:rPr>
              <a:t>You don't need to understand the code. You do need to be clear about what you want.</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F2A541"/>
          </a:solidFill>
          <a:ln/>
        </p:spPr>
      </p:sp>
      <p:sp>
        <p:nvSpPr>
          <p:cNvPr id="3" name="Text 1"/>
          <p:cNvSpPr/>
          <p:nvPr/>
        </p:nvSpPr>
        <p:spPr>
          <a:xfrm>
            <a:off x="548640" y="320040"/>
            <a:ext cx="10972800" cy="365760"/>
          </a:xfrm>
          <a:prstGeom prst="rect">
            <a:avLst/>
          </a:prstGeom>
          <a:noFill/>
          <a:ln/>
        </p:spPr>
        <p:txBody>
          <a:bodyPr wrap="square" rtlCol="0" anchor="ctr"/>
          <a:lstStyle/>
          <a:p>
            <a:pPr indent="0" marL="0">
              <a:buNone/>
            </a:pPr>
            <a:r>
              <a:rPr lang="en-US" sz="1400" b="1" spc="300" kern="0" dirty="0">
                <a:solidFill>
                  <a:srgbClr val="B7791F"/>
                </a:solidFill>
                <a:latin typeface="Calibri" pitchFamily="34" charset="0"/>
                <a:ea typeface="Calibri" pitchFamily="34" charset="-122"/>
                <a:cs typeface="Calibri" pitchFamily="34" charset="-120"/>
              </a:rPr>
              <a:t>MODULE 2 · 10 MIN</a:t>
            </a:r>
            <a:endParaRPr lang="en-US" sz="1400" dirty="0"/>
          </a:p>
        </p:txBody>
      </p:sp>
      <p:sp>
        <p:nvSpPr>
          <p:cNvPr id="4" name="Text 2"/>
          <p:cNvSpPr/>
          <p:nvPr/>
        </p:nvSpPr>
        <p:spPr>
          <a:xfrm>
            <a:off x="548640" y="685800"/>
            <a:ext cx="10972800" cy="822960"/>
          </a:xfrm>
          <a:prstGeom prst="rect">
            <a:avLst/>
          </a:prstGeom>
          <a:noFill/>
          <a:ln/>
        </p:spPr>
        <p:txBody>
          <a:bodyPr wrap="square" rtlCol="0" anchor="ctr"/>
          <a:lstStyle/>
          <a:p>
            <a:pPr indent="0" marL="0">
              <a:buNone/>
            </a:pPr>
            <a:r>
              <a:rPr lang="en-US" sz="3600" b="1" dirty="0">
                <a:solidFill>
                  <a:srgbClr val="1F2A44"/>
                </a:solidFill>
                <a:latin typeface="Georgia" pitchFamily="34" charset="0"/>
                <a:ea typeface="Georgia" pitchFamily="34" charset="-122"/>
                <a:cs typeface="Georgia" pitchFamily="34" charset="-120"/>
              </a:rPr>
              <a:t>Pick Your Tool</a:t>
            </a:r>
            <a:endParaRPr lang="en-US" sz="3600" dirty="0"/>
          </a:p>
        </p:txBody>
      </p:sp>
      <p:sp>
        <p:nvSpPr>
          <p:cNvPr id="5" name="Text 3"/>
          <p:cNvSpPr/>
          <p:nvPr/>
        </p:nvSpPr>
        <p:spPr>
          <a:xfrm>
            <a:off x="548640" y="1463040"/>
            <a:ext cx="10972800" cy="457200"/>
          </a:xfrm>
          <a:prstGeom prst="rect">
            <a:avLst/>
          </a:prstGeom>
          <a:noFill/>
          <a:ln/>
        </p:spPr>
        <p:txBody>
          <a:bodyPr wrap="square" rtlCol="0" anchor="ctr"/>
          <a:lstStyle/>
          <a:p>
            <a:pPr indent="0" marL="0">
              <a:buNone/>
            </a:pPr>
            <a:r>
              <a:rPr lang="en-US" sz="1800" i="1" dirty="0">
                <a:solidFill>
                  <a:srgbClr val="4B5563"/>
                </a:solidFill>
                <a:latin typeface="Calibri" pitchFamily="34" charset="0"/>
                <a:ea typeface="Calibri" pitchFamily="34" charset="-122"/>
                <a:cs typeface="Calibri" pitchFamily="34" charset="-120"/>
              </a:rPr>
              <a:t>Choose one AI builder and stick with it for the whole class.</a:t>
            </a:r>
            <a:endParaRPr lang="en-US" sz="1800" dirty="0"/>
          </a:p>
        </p:txBody>
      </p:sp>
      <p:sp>
        <p:nvSpPr>
          <p:cNvPr id="6" name="Text 4"/>
          <p:cNvSpPr/>
          <p:nvPr/>
        </p:nvSpPr>
        <p:spPr>
          <a:xfrm>
            <a:off x="548640" y="2103120"/>
            <a:ext cx="6035040" cy="3291840"/>
          </a:xfrm>
          <a:prstGeom prst="rect">
            <a:avLst/>
          </a:prstGeom>
          <a:noFill/>
          <a:ln/>
        </p:spPr>
        <p:txBody>
          <a:bodyPr wrap="square" rtlCol="0" anchor="t"/>
          <a:lstStyle/>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Lovable: full web apps with login, data and publishing built in</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ChatGPT or Claude: planning your app and explaining errors</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Alternatives: Bolt, v0, Replit. Similar idea, different strengths</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Create a new project and keep the tab open</a:t>
            </a:r>
            <a:endParaRPr lang="en-US" sz="2000" dirty="0"/>
          </a:p>
        </p:txBody>
      </p:sp>
      <p:sp>
        <p:nvSpPr>
          <p:cNvPr id="7" name="Shape 5"/>
          <p:cNvSpPr/>
          <p:nvPr/>
        </p:nvSpPr>
        <p:spPr>
          <a:xfrm>
            <a:off x="6949440" y="2103120"/>
            <a:ext cx="4663440" cy="3291840"/>
          </a:xfrm>
          <a:prstGeom prst="roundRect">
            <a:avLst>
              <a:gd name="adj" fmla="val 4167"/>
            </a:avLst>
          </a:prstGeom>
          <a:solidFill>
            <a:srgbClr val="1F2A44"/>
          </a:solidFill>
          <a:ln/>
        </p:spPr>
      </p:sp>
      <p:sp>
        <p:nvSpPr>
          <p:cNvPr id="8" name="Text 6"/>
          <p:cNvSpPr/>
          <p:nvPr/>
        </p:nvSpPr>
        <p:spPr>
          <a:xfrm>
            <a:off x="7223760" y="2286000"/>
            <a:ext cx="4114800" cy="2926080"/>
          </a:xfrm>
          <a:prstGeom prst="rect">
            <a:avLst/>
          </a:prstGeom>
          <a:noFill/>
          <a:ln/>
        </p:spPr>
        <p:txBody>
          <a:bodyPr wrap="square" rtlCol="0" anchor="t"/>
          <a:lstStyle/>
          <a:p>
            <a:pPr indent="0" marL="0">
              <a:buNone/>
            </a:pPr>
            <a:r>
              <a:rPr lang="en-US" sz="1400" b="1" dirty="0">
                <a:solidFill>
                  <a:srgbClr val="F2A541"/>
                </a:solidFill>
                <a:latin typeface="Calibri" pitchFamily="34" charset="0"/>
                <a:ea typeface="Calibri" pitchFamily="34" charset="-122"/>
                <a:cs typeface="Calibri" pitchFamily="34" charset="-120"/>
              </a:rPr>
              <a:t>TIP</a:t>
            </a:r>
            <a:endParaRPr lang="en-US" sz="1400" dirty="0"/>
          </a:p>
          <a:p>
            <a:pPr indent="0" marL="0">
              <a:buNone/>
            </a:pPr>
            <a:r>
              <a:rPr lang="en-US" sz="2000" dirty="0">
                <a:solidFill>
                  <a:srgbClr val="FFFFFF"/>
                </a:solidFill>
                <a:latin typeface="Calibri" pitchFamily="34" charset="0"/>
                <a:ea typeface="Calibri" pitchFamily="34" charset="-122"/>
                <a:cs typeface="Calibri" pitchFamily="34" charset="-120"/>
              </a:rPr>
              <a:t>Use a chat assistant to plan and a builder to build. Don't switch builders mid-project.</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F2A541"/>
          </a:solidFill>
          <a:ln/>
        </p:spPr>
      </p:sp>
      <p:sp>
        <p:nvSpPr>
          <p:cNvPr id="3" name="Text 1"/>
          <p:cNvSpPr/>
          <p:nvPr/>
        </p:nvSpPr>
        <p:spPr>
          <a:xfrm>
            <a:off x="548640" y="320040"/>
            <a:ext cx="10972800" cy="365760"/>
          </a:xfrm>
          <a:prstGeom prst="rect">
            <a:avLst/>
          </a:prstGeom>
          <a:noFill/>
          <a:ln/>
        </p:spPr>
        <p:txBody>
          <a:bodyPr wrap="square" rtlCol="0" anchor="ctr"/>
          <a:lstStyle/>
          <a:p>
            <a:pPr indent="0" marL="0">
              <a:buNone/>
            </a:pPr>
            <a:r>
              <a:rPr lang="en-US" sz="1400" b="1" spc="300" kern="0" dirty="0">
                <a:solidFill>
                  <a:srgbClr val="B7791F"/>
                </a:solidFill>
                <a:latin typeface="Calibri" pitchFamily="34" charset="0"/>
                <a:ea typeface="Calibri" pitchFamily="34" charset="-122"/>
                <a:cs typeface="Calibri" pitchFamily="34" charset="-120"/>
              </a:rPr>
              <a:t>MODULE 3 · 15 MIN</a:t>
            </a:r>
            <a:endParaRPr lang="en-US" sz="1400" dirty="0"/>
          </a:p>
        </p:txBody>
      </p:sp>
      <p:sp>
        <p:nvSpPr>
          <p:cNvPr id="4" name="Text 2"/>
          <p:cNvSpPr/>
          <p:nvPr/>
        </p:nvSpPr>
        <p:spPr>
          <a:xfrm>
            <a:off x="548640" y="685800"/>
            <a:ext cx="10972800" cy="822960"/>
          </a:xfrm>
          <a:prstGeom prst="rect">
            <a:avLst/>
          </a:prstGeom>
          <a:noFill/>
          <a:ln/>
        </p:spPr>
        <p:txBody>
          <a:bodyPr wrap="square" rtlCol="0" anchor="ctr"/>
          <a:lstStyle/>
          <a:p>
            <a:pPr indent="0" marL="0">
              <a:buNone/>
            </a:pPr>
            <a:r>
              <a:rPr lang="en-US" sz="3600" b="1" dirty="0">
                <a:solidFill>
                  <a:srgbClr val="1F2A44"/>
                </a:solidFill>
                <a:latin typeface="Georgia" pitchFamily="34" charset="0"/>
                <a:ea typeface="Georgia" pitchFamily="34" charset="-122"/>
                <a:cs typeface="Georgia" pitchFamily="34" charset="-120"/>
              </a:rPr>
              <a:t>From MVP Brief to Build Brief</a:t>
            </a:r>
            <a:endParaRPr lang="en-US" sz="3600" dirty="0"/>
          </a:p>
        </p:txBody>
      </p:sp>
      <p:sp>
        <p:nvSpPr>
          <p:cNvPr id="5" name="Text 3"/>
          <p:cNvSpPr/>
          <p:nvPr/>
        </p:nvSpPr>
        <p:spPr>
          <a:xfrm>
            <a:off x="548640" y="1463040"/>
            <a:ext cx="10972800" cy="457200"/>
          </a:xfrm>
          <a:prstGeom prst="rect">
            <a:avLst/>
          </a:prstGeom>
          <a:noFill/>
          <a:ln/>
        </p:spPr>
        <p:txBody>
          <a:bodyPr wrap="square" rtlCol="0" anchor="ctr"/>
          <a:lstStyle/>
          <a:p>
            <a:pPr indent="0" marL="0">
              <a:buNone/>
            </a:pPr>
            <a:r>
              <a:rPr lang="en-US" sz="1800" i="1" dirty="0">
                <a:solidFill>
                  <a:srgbClr val="4B5563"/>
                </a:solidFill>
                <a:latin typeface="Calibri" pitchFamily="34" charset="0"/>
                <a:ea typeface="Calibri" pitchFamily="34" charset="-122"/>
                <a:cs typeface="Calibri" pitchFamily="34" charset="-120"/>
              </a:rPr>
              <a:t>Turn your business brief into a clear description of screens and actions.</a:t>
            </a:r>
            <a:endParaRPr lang="en-US" sz="1800" dirty="0"/>
          </a:p>
        </p:txBody>
      </p:sp>
      <p:sp>
        <p:nvSpPr>
          <p:cNvPr id="6" name="Text 4"/>
          <p:cNvSpPr/>
          <p:nvPr/>
        </p:nvSpPr>
        <p:spPr>
          <a:xfrm>
            <a:off x="548640" y="2103120"/>
            <a:ext cx="6035040" cy="3291840"/>
          </a:xfrm>
          <a:prstGeom prst="rect">
            <a:avLst/>
          </a:prstGeom>
          <a:noFill/>
          <a:ln/>
        </p:spPr>
        <p:txBody>
          <a:bodyPr wrap="square" rtlCol="0" anchor="t"/>
          <a:lstStyle/>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Who is the user, and what one job do they come to do?</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List 3–5 screens at most</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Name the single 'magic moment' the app must deliver</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Write down what's out of scope for version 1</a:t>
            </a:r>
            <a:endParaRPr lang="en-US" sz="2000" dirty="0"/>
          </a:p>
        </p:txBody>
      </p:sp>
      <p:sp>
        <p:nvSpPr>
          <p:cNvPr id="7" name="Shape 5"/>
          <p:cNvSpPr/>
          <p:nvPr/>
        </p:nvSpPr>
        <p:spPr>
          <a:xfrm>
            <a:off x="6949440" y="2103120"/>
            <a:ext cx="4663440" cy="3291840"/>
          </a:xfrm>
          <a:prstGeom prst="roundRect">
            <a:avLst>
              <a:gd name="adj" fmla="val 4167"/>
            </a:avLst>
          </a:prstGeom>
          <a:solidFill>
            <a:srgbClr val="1F2A44"/>
          </a:solidFill>
          <a:ln/>
        </p:spPr>
      </p:sp>
      <p:sp>
        <p:nvSpPr>
          <p:cNvPr id="8" name="Text 6"/>
          <p:cNvSpPr/>
          <p:nvPr/>
        </p:nvSpPr>
        <p:spPr>
          <a:xfrm>
            <a:off x="7223760" y="2286000"/>
            <a:ext cx="4114800" cy="2926080"/>
          </a:xfrm>
          <a:prstGeom prst="rect">
            <a:avLst/>
          </a:prstGeom>
          <a:noFill/>
          <a:ln/>
        </p:spPr>
        <p:txBody>
          <a:bodyPr wrap="square" rtlCol="0" anchor="t"/>
          <a:lstStyle/>
          <a:p>
            <a:pPr indent="0" marL="0">
              <a:buNone/>
            </a:pPr>
            <a:r>
              <a:rPr lang="en-US" sz="1400" b="1" dirty="0">
                <a:solidFill>
                  <a:srgbClr val="F2A541"/>
                </a:solidFill>
                <a:latin typeface="Calibri" pitchFamily="34" charset="0"/>
                <a:ea typeface="Calibri" pitchFamily="34" charset="-122"/>
                <a:cs typeface="Calibri" pitchFamily="34" charset="-120"/>
              </a:rPr>
              <a:t>TIP</a:t>
            </a:r>
            <a:endParaRPr lang="en-US" sz="1400" dirty="0"/>
          </a:p>
          <a:p>
            <a:pPr indent="0" marL="0">
              <a:buNone/>
            </a:pPr>
            <a:r>
              <a:rPr lang="en-US" sz="2000" dirty="0">
                <a:solidFill>
                  <a:srgbClr val="FFFFFF"/>
                </a:solidFill>
                <a:latin typeface="Calibri" pitchFamily="34" charset="0"/>
                <a:ea typeface="Calibri" pitchFamily="34" charset="-122"/>
                <a:cs typeface="Calibri" pitchFamily="34" charset="-120"/>
              </a:rPr>
              <a:t>Small scope wins. Cutting features is the most important skill in vibe coding.</a:t>
            </a:r>
            <a:endParaRPr lang="en-US" sz="1400" dirty="0"/>
          </a:p>
        </p:txBody>
      </p:sp>
      <p:sp>
        <p:nvSpPr>
          <p:cNvPr id="9" name="Text 7"/>
          <p:cNvSpPr/>
          <p:nvPr/>
        </p:nvSpPr>
        <p:spPr>
          <a:xfrm>
            <a:off x="548640" y="5760720"/>
            <a:ext cx="10972800" cy="457200"/>
          </a:xfrm>
          <a:prstGeom prst="rect">
            <a:avLst/>
          </a:prstGeom>
          <a:noFill/>
          <a:ln/>
        </p:spPr>
        <p:txBody>
          <a:bodyPr wrap="square" rtlCol="0" anchor="ctr"/>
          <a:lstStyle/>
          <a:p>
            <a:pPr indent="0" marL="0">
              <a:buNone/>
            </a:pPr>
            <a:r>
              <a:rPr lang="en-US" sz="1400" dirty="0">
                <a:solidFill>
                  <a:srgbClr val="6B7280"/>
                </a:solidFill>
                <a:latin typeface="Calibri" pitchFamily="34" charset="0"/>
                <a:ea typeface="Calibri" pitchFamily="34" charset="-122"/>
                <a:cs typeface="Calibri" pitchFamily="34" charset="-120"/>
              </a:rPr>
              <a:t>Prompt: copy it from the class page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F2A541"/>
          </a:solidFill>
          <a:ln/>
        </p:spPr>
      </p:sp>
      <p:sp>
        <p:nvSpPr>
          <p:cNvPr id="3" name="Text 1"/>
          <p:cNvSpPr/>
          <p:nvPr/>
        </p:nvSpPr>
        <p:spPr>
          <a:xfrm>
            <a:off x="548640" y="320040"/>
            <a:ext cx="10972800" cy="365760"/>
          </a:xfrm>
          <a:prstGeom prst="rect">
            <a:avLst/>
          </a:prstGeom>
          <a:noFill/>
          <a:ln/>
        </p:spPr>
        <p:txBody>
          <a:bodyPr wrap="square" rtlCol="0" anchor="ctr"/>
          <a:lstStyle/>
          <a:p>
            <a:pPr indent="0" marL="0">
              <a:buNone/>
            </a:pPr>
            <a:r>
              <a:rPr lang="en-US" sz="1400" b="1" spc="300" kern="0" dirty="0">
                <a:solidFill>
                  <a:srgbClr val="B7791F"/>
                </a:solidFill>
                <a:latin typeface="Calibri" pitchFamily="34" charset="0"/>
                <a:ea typeface="Calibri" pitchFamily="34" charset="-122"/>
                <a:cs typeface="Calibri" pitchFamily="34" charset="-120"/>
              </a:rPr>
              <a:t>MODULE 4 · 20 MIN</a:t>
            </a:r>
            <a:endParaRPr lang="en-US" sz="1400" dirty="0"/>
          </a:p>
        </p:txBody>
      </p:sp>
      <p:sp>
        <p:nvSpPr>
          <p:cNvPr id="4" name="Text 2"/>
          <p:cNvSpPr/>
          <p:nvPr/>
        </p:nvSpPr>
        <p:spPr>
          <a:xfrm>
            <a:off x="548640" y="685800"/>
            <a:ext cx="10972800" cy="822960"/>
          </a:xfrm>
          <a:prstGeom prst="rect">
            <a:avLst/>
          </a:prstGeom>
          <a:noFill/>
          <a:ln/>
        </p:spPr>
        <p:txBody>
          <a:bodyPr wrap="square" rtlCol="0" anchor="ctr"/>
          <a:lstStyle/>
          <a:p>
            <a:pPr indent="0" marL="0">
              <a:buNone/>
            </a:pPr>
            <a:r>
              <a:rPr lang="en-US" sz="3600" b="1" dirty="0">
                <a:solidFill>
                  <a:srgbClr val="1F2A44"/>
                </a:solidFill>
                <a:latin typeface="Georgia" pitchFamily="34" charset="0"/>
                <a:ea typeface="Georgia" pitchFamily="34" charset="-122"/>
                <a:cs typeface="Georgia" pitchFamily="34" charset="-120"/>
              </a:rPr>
              <a:t>Your First Build</a:t>
            </a:r>
            <a:endParaRPr lang="en-US" sz="3600" dirty="0"/>
          </a:p>
        </p:txBody>
      </p:sp>
      <p:sp>
        <p:nvSpPr>
          <p:cNvPr id="5" name="Text 3"/>
          <p:cNvSpPr/>
          <p:nvPr/>
        </p:nvSpPr>
        <p:spPr>
          <a:xfrm>
            <a:off x="548640" y="1463040"/>
            <a:ext cx="10972800" cy="457200"/>
          </a:xfrm>
          <a:prstGeom prst="rect">
            <a:avLst/>
          </a:prstGeom>
          <a:noFill/>
          <a:ln/>
        </p:spPr>
        <p:txBody>
          <a:bodyPr wrap="square" rtlCol="0" anchor="ctr"/>
          <a:lstStyle/>
          <a:p>
            <a:pPr indent="0" marL="0">
              <a:buNone/>
            </a:pPr>
            <a:r>
              <a:rPr lang="en-US" sz="1800" i="1" dirty="0">
                <a:solidFill>
                  <a:srgbClr val="4B5563"/>
                </a:solidFill>
                <a:latin typeface="Calibri" pitchFamily="34" charset="0"/>
                <a:ea typeface="Calibri" pitchFamily="34" charset="-122"/>
                <a:cs typeface="Calibri" pitchFamily="34" charset="-120"/>
              </a:rPr>
              <a:t>Paste your build brief into the builder and get version 1.</a:t>
            </a:r>
            <a:endParaRPr lang="en-US" sz="1800" dirty="0"/>
          </a:p>
        </p:txBody>
      </p:sp>
      <p:sp>
        <p:nvSpPr>
          <p:cNvPr id="6" name="Text 4"/>
          <p:cNvSpPr/>
          <p:nvPr/>
        </p:nvSpPr>
        <p:spPr>
          <a:xfrm>
            <a:off x="548640" y="2103120"/>
            <a:ext cx="6035040" cy="3291840"/>
          </a:xfrm>
          <a:prstGeom prst="rect">
            <a:avLst/>
          </a:prstGeom>
          <a:noFill/>
          <a:ln/>
        </p:spPr>
        <p:txBody>
          <a:bodyPr wrap="square" rtlCol="0" anchor="t"/>
          <a:lstStyle/>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Paste the build brief as your very first message</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Wait, then click through every screen</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Write down 3 things that are wrong or missing</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Don't fix anything yet; just look</a:t>
            </a:r>
            <a:endParaRPr lang="en-US" sz="2000" dirty="0"/>
          </a:p>
        </p:txBody>
      </p:sp>
      <p:sp>
        <p:nvSpPr>
          <p:cNvPr id="7" name="Shape 5"/>
          <p:cNvSpPr/>
          <p:nvPr/>
        </p:nvSpPr>
        <p:spPr>
          <a:xfrm>
            <a:off x="6949440" y="2103120"/>
            <a:ext cx="4663440" cy="3291840"/>
          </a:xfrm>
          <a:prstGeom prst="roundRect">
            <a:avLst>
              <a:gd name="adj" fmla="val 4167"/>
            </a:avLst>
          </a:prstGeom>
          <a:solidFill>
            <a:srgbClr val="1F2A44"/>
          </a:solidFill>
          <a:ln/>
        </p:spPr>
      </p:sp>
      <p:sp>
        <p:nvSpPr>
          <p:cNvPr id="8" name="Text 6"/>
          <p:cNvSpPr/>
          <p:nvPr/>
        </p:nvSpPr>
        <p:spPr>
          <a:xfrm>
            <a:off x="7223760" y="2286000"/>
            <a:ext cx="4114800" cy="2926080"/>
          </a:xfrm>
          <a:prstGeom prst="rect">
            <a:avLst/>
          </a:prstGeom>
          <a:noFill/>
          <a:ln/>
        </p:spPr>
        <p:txBody>
          <a:bodyPr wrap="square" rtlCol="0" anchor="t"/>
          <a:lstStyle/>
          <a:p>
            <a:pPr indent="0" marL="0">
              <a:buNone/>
            </a:pPr>
            <a:r>
              <a:rPr lang="en-US" sz="1400" b="1" dirty="0">
                <a:solidFill>
                  <a:srgbClr val="F2A541"/>
                </a:solidFill>
                <a:latin typeface="Calibri" pitchFamily="34" charset="0"/>
                <a:ea typeface="Calibri" pitchFamily="34" charset="-122"/>
                <a:cs typeface="Calibri" pitchFamily="34" charset="-120"/>
              </a:rPr>
              <a:t>TIP</a:t>
            </a:r>
            <a:endParaRPr lang="en-US" sz="1400" dirty="0"/>
          </a:p>
          <a:p>
            <a:pPr indent="0" marL="0">
              <a:buNone/>
            </a:pPr>
            <a:r>
              <a:rPr lang="en-US" sz="2000" dirty="0">
                <a:solidFill>
                  <a:srgbClr val="FFFFFF"/>
                </a:solidFill>
                <a:latin typeface="Calibri" pitchFamily="34" charset="0"/>
                <a:ea typeface="Calibri" pitchFamily="34" charset="-122"/>
                <a:cs typeface="Calibri" pitchFamily="34" charset="-120"/>
              </a:rPr>
              <a:t>The first prompt matters most. Put your best, most complete description into it.</a:t>
            </a:r>
            <a:endParaRPr lang="en-US" sz="1400" dirty="0"/>
          </a:p>
        </p:txBody>
      </p:sp>
      <p:sp>
        <p:nvSpPr>
          <p:cNvPr id="9" name="Text 7"/>
          <p:cNvSpPr/>
          <p:nvPr/>
        </p:nvSpPr>
        <p:spPr>
          <a:xfrm>
            <a:off x="548640" y="5760720"/>
            <a:ext cx="10972800" cy="457200"/>
          </a:xfrm>
          <a:prstGeom prst="rect">
            <a:avLst/>
          </a:prstGeom>
          <a:noFill/>
          <a:ln/>
        </p:spPr>
        <p:txBody>
          <a:bodyPr wrap="square" rtlCol="0" anchor="ctr"/>
          <a:lstStyle/>
          <a:p>
            <a:pPr indent="0" marL="0">
              <a:buNone/>
            </a:pPr>
            <a:r>
              <a:rPr lang="en-US" sz="1400" dirty="0">
                <a:solidFill>
                  <a:srgbClr val="6B7280"/>
                </a:solidFill>
                <a:latin typeface="Calibri" pitchFamily="34" charset="0"/>
                <a:ea typeface="Calibri" pitchFamily="34" charset="-122"/>
                <a:cs typeface="Calibri" pitchFamily="34" charset="-120"/>
              </a:rPr>
              <a:t>Prompt: copy it from the class page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F2A541"/>
          </a:solidFill>
          <a:ln/>
        </p:spPr>
      </p:sp>
      <p:sp>
        <p:nvSpPr>
          <p:cNvPr id="3" name="Text 1"/>
          <p:cNvSpPr/>
          <p:nvPr/>
        </p:nvSpPr>
        <p:spPr>
          <a:xfrm>
            <a:off x="548640" y="320040"/>
            <a:ext cx="10972800" cy="365760"/>
          </a:xfrm>
          <a:prstGeom prst="rect">
            <a:avLst/>
          </a:prstGeom>
          <a:noFill/>
          <a:ln/>
        </p:spPr>
        <p:txBody>
          <a:bodyPr wrap="square" rtlCol="0" anchor="ctr"/>
          <a:lstStyle/>
          <a:p>
            <a:pPr indent="0" marL="0">
              <a:buNone/>
            </a:pPr>
            <a:r>
              <a:rPr lang="en-US" sz="1400" b="1" spc="300" kern="0" dirty="0">
                <a:solidFill>
                  <a:srgbClr val="B7791F"/>
                </a:solidFill>
                <a:latin typeface="Calibri" pitchFamily="34" charset="0"/>
                <a:ea typeface="Calibri" pitchFamily="34" charset="-122"/>
                <a:cs typeface="Calibri" pitchFamily="34" charset="-120"/>
              </a:rPr>
              <a:t>MODULE 5 · 25 MIN</a:t>
            </a:r>
            <a:endParaRPr lang="en-US" sz="1400" dirty="0"/>
          </a:p>
        </p:txBody>
      </p:sp>
      <p:sp>
        <p:nvSpPr>
          <p:cNvPr id="4" name="Text 2"/>
          <p:cNvSpPr/>
          <p:nvPr/>
        </p:nvSpPr>
        <p:spPr>
          <a:xfrm>
            <a:off x="548640" y="685800"/>
            <a:ext cx="10972800" cy="822960"/>
          </a:xfrm>
          <a:prstGeom prst="rect">
            <a:avLst/>
          </a:prstGeom>
          <a:noFill/>
          <a:ln/>
        </p:spPr>
        <p:txBody>
          <a:bodyPr wrap="square" rtlCol="0" anchor="ctr"/>
          <a:lstStyle/>
          <a:p>
            <a:pPr indent="0" marL="0">
              <a:buNone/>
            </a:pPr>
            <a:r>
              <a:rPr lang="en-US" sz="3600" b="1" dirty="0">
                <a:solidFill>
                  <a:srgbClr val="1F2A44"/>
                </a:solidFill>
                <a:latin typeface="Georgia" pitchFamily="34" charset="0"/>
                <a:ea typeface="Georgia" pitchFamily="34" charset="-122"/>
                <a:cs typeface="Georgia" pitchFamily="34" charset="-120"/>
              </a:rPr>
              <a:t>Iterate: One Change at a Time</a:t>
            </a:r>
            <a:endParaRPr lang="en-US" sz="3600" dirty="0"/>
          </a:p>
        </p:txBody>
      </p:sp>
      <p:sp>
        <p:nvSpPr>
          <p:cNvPr id="5" name="Text 3"/>
          <p:cNvSpPr/>
          <p:nvPr/>
        </p:nvSpPr>
        <p:spPr>
          <a:xfrm>
            <a:off x="548640" y="1463040"/>
            <a:ext cx="10972800" cy="457200"/>
          </a:xfrm>
          <a:prstGeom prst="rect">
            <a:avLst/>
          </a:prstGeom>
          <a:noFill/>
          <a:ln/>
        </p:spPr>
        <p:txBody>
          <a:bodyPr wrap="square" rtlCol="0" anchor="ctr"/>
          <a:lstStyle/>
          <a:p>
            <a:pPr indent="0" marL="0">
              <a:buNone/>
            </a:pPr>
            <a:r>
              <a:rPr lang="en-US" sz="1800" i="1" dirty="0">
                <a:solidFill>
                  <a:srgbClr val="4B5563"/>
                </a:solidFill>
                <a:latin typeface="Calibri" pitchFamily="34" charset="0"/>
                <a:ea typeface="Calibri" pitchFamily="34" charset="-122"/>
                <a:cs typeface="Calibri" pitchFamily="34" charset="-120"/>
              </a:rPr>
              <a:t>Improve the app through short, specific requests.</a:t>
            </a:r>
            <a:endParaRPr lang="en-US" sz="1800" dirty="0"/>
          </a:p>
        </p:txBody>
      </p:sp>
      <p:sp>
        <p:nvSpPr>
          <p:cNvPr id="6" name="Text 4"/>
          <p:cNvSpPr/>
          <p:nvPr/>
        </p:nvSpPr>
        <p:spPr>
          <a:xfrm>
            <a:off x="548640" y="2103120"/>
            <a:ext cx="6035040" cy="3291840"/>
          </a:xfrm>
          <a:prstGeom prst="rect">
            <a:avLst/>
          </a:prstGeom>
          <a:noFill/>
          <a:ln/>
        </p:spPr>
        <p:txBody>
          <a:bodyPr wrap="square" rtlCol="0" anchor="t"/>
          <a:lstStyle/>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Ask for one change per message</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Describe what you see, what you expected, and where</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If something breaks, paste the error and ask the AI to fix it</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Use undo/restore if a change makes things worse</a:t>
            </a:r>
            <a:endParaRPr lang="en-US" sz="2000" dirty="0"/>
          </a:p>
        </p:txBody>
      </p:sp>
      <p:sp>
        <p:nvSpPr>
          <p:cNvPr id="7" name="Shape 5"/>
          <p:cNvSpPr/>
          <p:nvPr/>
        </p:nvSpPr>
        <p:spPr>
          <a:xfrm>
            <a:off x="6949440" y="2103120"/>
            <a:ext cx="4663440" cy="3291840"/>
          </a:xfrm>
          <a:prstGeom prst="roundRect">
            <a:avLst>
              <a:gd name="adj" fmla="val 4167"/>
            </a:avLst>
          </a:prstGeom>
          <a:solidFill>
            <a:srgbClr val="1F2A44"/>
          </a:solidFill>
          <a:ln/>
        </p:spPr>
      </p:sp>
      <p:sp>
        <p:nvSpPr>
          <p:cNvPr id="8" name="Text 6"/>
          <p:cNvSpPr/>
          <p:nvPr/>
        </p:nvSpPr>
        <p:spPr>
          <a:xfrm>
            <a:off x="7223760" y="2286000"/>
            <a:ext cx="4114800" cy="2926080"/>
          </a:xfrm>
          <a:prstGeom prst="rect">
            <a:avLst/>
          </a:prstGeom>
          <a:noFill/>
          <a:ln/>
        </p:spPr>
        <p:txBody>
          <a:bodyPr wrap="square" rtlCol="0" anchor="t"/>
          <a:lstStyle/>
          <a:p>
            <a:pPr indent="0" marL="0">
              <a:buNone/>
            </a:pPr>
            <a:r>
              <a:rPr lang="en-US" sz="1400" b="1" dirty="0">
                <a:solidFill>
                  <a:srgbClr val="F2A541"/>
                </a:solidFill>
                <a:latin typeface="Calibri" pitchFamily="34" charset="0"/>
                <a:ea typeface="Calibri" pitchFamily="34" charset="-122"/>
                <a:cs typeface="Calibri" pitchFamily="34" charset="-120"/>
              </a:rPr>
              <a:t>TIP</a:t>
            </a:r>
            <a:endParaRPr lang="en-US" sz="1400" dirty="0"/>
          </a:p>
          <a:p>
            <a:pPr indent="0" marL="0">
              <a:buNone/>
            </a:pPr>
            <a:r>
              <a:rPr lang="en-US" sz="2000" dirty="0">
                <a:solidFill>
                  <a:srgbClr val="FFFFFF"/>
                </a:solidFill>
                <a:latin typeface="Calibri" pitchFamily="34" charset="0"/>
                <a:ea typeface="Calibri" pitchFamily="34" charset="-122"/>
                <a:cs typeface="Calibri" pitchFamily="34" charset="-120"/>
              </a:rPr>
              <a:t>Vague requests ('make it better') get vague results. Be specific about the screen, the button and the outcome.</a:t>
            </a:r>
            <a:endParaRPr lang="en-US" sz="1400" dirty="0"/>
          </a:p>
        </p:txBody>
      </p:sp>
      <p:sp>
        <p:nvSpPr>
          <p:cNvPr id="9" name="Text 7"/>
          <p:cNvSpPr/>
          <p:nvPr/>
        </p:nvSpPr>
        <p:spPr>
          <a:xfrm>
            <a:off x="548640" y="5760720"/>
            <a:ext cx="10972800" cy="457200"/>
          </a:xfrm>
          <a:prstGeom prst="rect">
            <a:avLst/>
          </a:prstGeom>
          <a:noFill/>
          <a:ln/>
        </p:spPr>
        <p:txBody>
          <a:bodyPr wrap="square" rtlCol="0" anchor="ctr"/>
          <a:lstStyle/>
          <a:p>
            <a:pPr indent="0" marL="0">
              <a:buNone/>
            </a:pPr>
            <a:r>
              <a:rPr lang="en-US" sz="1400" dirty="0">
                <a:solidFill>
                  <a:srgbClr val="6B7280"/>
                </a:solidFill>
                <a:latin typeface="Calibri" pitchFamily="34" charset="0"/>
                <a:ea typeface="Calibri" pitchFamily="34" charset="-122"/>
                <a:cs typeface="Calibri" pitchFamily="34" charset="-120"/>
              </a:rPr>
              <a:t>Prompt: copy it from the class page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F2A541"/>
          </a:solidFill>
          <a:ln/>
        </p:spPr>
      </p:sp>
      <p:sp>
        <p:nvSpPr>
          <p:cNvPr id="3" name="Text 1"/>
          <p:cNvSpPr/>
          <p:nvPr/>
        </p:nvSpPr>
        <p:spPr>
          <a:xfrm>
            <a:off x="548640" y="320040"/>
            <a:ext cx="10972800" cy="365760"/>
          </a:xfrm>
          <a:prstGeom prst="rect">
            <a:avLst/>
          </a:prstGeom>
          <a:noFill/>
          <a:ln/>
        </p:spPr>
        <p:txBody>
          <a:bodyPr wrap="square" rtlCol="0" anchor="ctr"/>
          <a:lstStyle/>
          <a:p>
            <a:pPr indent="0" marL="0">
              <a:buNone/>
            </a:pPr>
            <a:r>
              <a:rPr lang="en-US" sz="1400" b="1" spc="300" kern="0" dirty="0">
                <a:solidFill>
                  <a:srgbClr val="B7791F"/>
                </a:solidFill>
                <a:latin typeface="Calibri" pitchFamily="34" charset="0"/>
                <a:ea typeface="Calibri" pitchFamily="34" charset="-122"/>
                <a:cs typeface="Calibri" pitchFamily="34" charset="-120"/>
              </a:rPr>
              <a:t>MODULE 6 · 15 MIN</a:t>
            </a:r>
            <a:endParaRPr lang="en-US" sz="1400" dirty="0"/>
          </a:p>
        </p:txBody>
      </p:sp>
      <p:sp>
        <p:nvSpPr>
          <p:cNvPr id="4" name="Text 2"/>
          <p:cNvSpPr/>
          <p:nvPr/>
        </p:nvSpPr>
        <p:spPr>
          <a:xfrm>
            <a:off x="548640" y="685800"/>
            <a:ext cx="10972800" cy="822960"/>
          </a:xfrm>
          <a:prstGeom prst="rect">
            <a:avLst/>
          </a:prstGeom>
          <a:noFill/>
          <a:ln/>
        </p:spPr>
        <p:txBody>
          <a:bodyPr wrap="square" rtlCol="0" anchor="ctr"/>
          <a:lstStyle/>
          <a:p>
            <a:pPr indent="0" marL="0">
              <a:buNone/>
            </a:pPr>
            <a:r>
              <a:rPr lang="en-US" sz="3600" b="1" dirty="0">
                <a:solidFill>
                  <a:srgbClr val="1F2A44"/>
                </a:solidFill>
                <a:latin typeface="Georgia" pitchFamily="34" charset="0"/>
                <a:ea typeface="Georgia" pitchFamily="34" charset="-122"/>
                <a:cs typeface="Georgia" pitchFamily="34" charset="-120"/>
              </a:rPr>
              <a:t>Make It Real: Data &amp; Logins</a:t>
            </a:r>
            <a:endParaRPr lang="en-US" sz="3600" dirty="0"/>
          </a:p>
        </p:txBody>
      </p:sp>
      <p:sp>
        <p:nvSpPr>
          <p:cNvPr id="5" name="Text 3"/>
          <p:cNvSpPr/>
          <p:nvPr/>
        </p:nvSpPr>
        <p:spPr>
          <a:xfrm>
            <a:off x="548640" y="1463040"/>
            <a:ext cx="10972800" cy="457200"/>
          </a:xfrm>
          <a:prstGeom prst="rect">
            <a:avLst/>
          </a:prstGeom>
          <a:noFill/>
          <a:ln/>
        </p:spPr>
        <p:txBody>
          <a:bodyPr wrap="square" rtlCol="0" anchor="ctr"/>
          <a:lstStyle/>
          <a:p>
            <a:pPr indent="0" marL="0">
              <a:buNone/>
            </a:pPr>
            <a:r>
              <a:rPr lang="en-US" sz="1800" i="1" dirty="0">
                <a:solidFill>
                  <a:srgbClr val="4B5563"/>
                </a:solidFill>
                <a:latin typeface="Calibri" pitchFamily="34" charset="0"/>
                <a:ea typeface="Calibri" pitchFamily="34" charset="-122"/>
                <a:cs typeface="Calibri" pitchFamily="34" charset="-120"/>
              </a:rPr>
              <a:t>Save real information and let people sign in.</a:t>
            </a:r>
            <a:endParaRPr lang="en-US" sz="1800" dirty="0"/>
          </a:p>
        </p:txBody>
      </p:sp>
      <p:sp>
        <p:nvSpPr>
          <p:cNvPr id="6" name="Text 4"/>
          <p:cNvSpPr/>
          <p:nvPr/>
        </p:nvSpPr>
        <p:spPr>
          <a:xfrm>
            <a:off x="548640" y="2103120"/>
            <a:ext cx="6035040" cy="3291840"/>
          </a:xfrm>
          <a:prstGeom prst="rect">
            <a:avLst/>
          </a:prstGeom>
          <a:noFill/>
          <a:ln/>
        </p:spPr>
        <p:txBody>
          <a:bodyPr wrap="square" rtlCol="0" anchor="t"/>
          <a:lstStyle/>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Ask the builder to save data instead of using sample data</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Add sign-up and login if users need their own accounts</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Test it: create an account, add something, refresh the page</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Leave payments for later. Validate first</a:t>
            </a:r>
            <a:endParaRPr lang="en-US" sz="2000" dirty="0"/>
          </a:p>
        </p:txBody>
      </p:sp>
      <p:sp>
        <p:nvSpPr>
          <p:cNvPr id="7" name="Shape 5"/>
          <p:cNvSpPr/>
          <p:nvPr/>
        </p:nvSpPr>
        <p:spPr>
          <a:xfrm>
            <a:off x="6949440" y="2103120"/>
            <a:ext cx="4663440" cy="3291840"/>
          </a:xfrm>
          <a:prstGeom prst="roundRect">
            <a:avLst>
              <a:gd name="adj" fmla="val 4167"/>
            </a:avLst>
          </a:prstGeom>
          <a:solidFill>
            <a:srgbClr val="1F2A44"/>
          </a:solidFill>
          <a:ln/>
        </p:spPr>
      </p:sp>
      <p:sp>
        <p:nvSpPr>
          <p:cNvPr id="8" name="Text 6"/>
          <p:cNvSpPr/>
          <p:nvPr/>
        </p:nvSpPr>
        <p:spPr>
          <a:xfrm>
            <a:off x="7223760" y="2286000"/>
            <a:ext cx="4114800" cy="2926080"/>
          </a:xfrm>
          <a:prstGeom prst="rect">
            <a:avLst/>
          </a:prstGeom>
          <a:noFill/>
          <a:ln/>
        </p:spPr>
        <p:txBody>
          <a:bodyPr wrap="square" rtlCol="0" anchor="t"/>
          <a:lstStyle/>
          <a:p>
            <a:pPr indent="0" marL="0">
              <a:buNone/>
            </a:pPr>
            <a:r>
              <a:rPr lang="en-US" sz="1400" b="1" dirty="0">
                <a:solidFill>
                  <a:srgbClr val="F2A541"/>
                </a:solidFill>
                <a:latin typeface="Calibri" pitchFamily="34" charset="0"/>
                <a:ea typeface="Calibri" pitchFamily="34" charset="-122"/>
                <a:cs typeface="Calibri" pitchFamily="34" charset="-120"/>
              </a:rPr>
              <a:t>TIP</a:t>
            </a:r>
            <a:endParaRPr lang="en-US" sz="1400" dirty="0"/>
          </a:p>
          <a:p>
            <a:pPr indent="0" marL="0">
              <a:buNone/>
            </a:pPr>
            <a:r>
              <a:rPr lang="en-US" sz="2000" dirty="0">
                <a:solidFill>
                  <a:srgbClr val="FFFFFF"/>
                </a:solidFill>
                <a:latin typeface="Calibri" pitchFamily="34" charset="0"/>
                <a:ea typeface="Calibri" pitchFamily="34" charset="-122"/>
                <a:cs typeface="Calibri" pitchFamily="34" charset="-120"/>
              </a:rPr>
              <a:t>If it disappears when you refresh the page, it isn't saved yet.</a:t>
            </a:r>
            <a:endParaRPr lang="en-US" sz="1400" dirty="0"/>
          </a:p>
        </p:txBody>
      </p:sp>
      <p:sp>
        <p:nvSpPr>
          <p:cNvPr id="9" name="Text 7"/>
          <p:cNvSpPr/>
          <p:nvPr/>
        </p:nvSpPr>
        <p:spPr>
          <a:xfrm>
            <a:off x="548640" y="5760720"/>
            <a:ext cx="10972800" cy="457200"/>
          </a:xfrm>
          <a:prstGeom prst="rect">
            <a:avLst/>
          </a:prstGeom>
          <a:noFill/>
          <a:ln/>
        </p:spPr>
        <p:txBody>
          <a:bodyPr wrap="square" rtlCol="0" anchor="ctr"/>
          <a:lstStyle/>
          <a:p>
            <a:pPr indent="0" marL="0">
              <a:buNone/>
            </a:pPr>
            <a:r>
              <a:rPr lang="en-US" sz="1400" dirty="0">
                <a:solidFill>
                  <a:srgbClr val="6B7280"/>
                </a:solidFill>
                <a:latin typeface="Calibri" pitchFamily="34" charset="0"/>
                <a:ea typeface="Calibri" pitchFamily="34" charset="-122"/>
                <a:cs typeface="Calibri" pitchFamily="34" charset="-120"/>
              </a:rPr>
              <a:t>Prompt: copy it from the class page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F2A541"/>
          </a:solidFill>
          <a:ln/>
        </p:spPr>
      </p:sp>
      <p:sp>
        <p:nvSpPr>
          <p:cNvPr id="3" name="Text 1"/>
          <p:cNvSpPr/>
          <p:nvPr/>
        </p:nvSpPr>
        <p:spPr>
          <a:xfrm>
            <a:off x="548640" y="320040"/>
            <a:ext cx="10972800" cy="365760"/>
          </a:xfrm>
          <a:prstGeom prst="rect">
            <a:avLst/>
          </a:prstGeom>
          <a:noFill/>
          <a:ln/>
        </p:spPr>
        <p:txBody>
          <a:bodyPr wrap="square" rtlCol="0" anchor="ctr"/>
          <a:lstStyle/>
          <a:p>
            <a:pPr indent="0" marL="0">
              <a:buNone/>
            </a:pPr>
            <a:r>
              <a:rPr lang="en-US" sz="1400" b="1" spc="300" kern="0" dirty="0">
                <a:solidFill>
                  <a:srgbClr val="B7791F"/>
                </a:solidFill>
                <a:latin typeface="Calibri" pitchFamily="34" charset="0"/>
                <a:ea typeface="Calibri" pitchFamily="34" charset="-122"/>
                <a:cs typeface="Calibri" pitchFamily="34" charset="-120"/>
              </a:rPr>
              <a:t>MODULE 7 · 15 MIN</a:t>
            </a:r>
            <a:endParaRPr lang="en-US" sz="1400" dirty="0"/>
          </a:p>
        </p:txBody>
      </p:sp>
      <p:sp>
        <p:nvSpPr>
          <p:cNvPr id="4" name="Text 2"/>
          <p:cNvSpPr/>
          <p:nvPr/>
        </p:nvSpPr>
        <p:spPr>
          <a:xfrm>
            <a:off x="548640" y="685800"/>
            <a:ext cx="10972800" cy="822960"/>
          </a:xfrm>
          <a:prstGeom prst="rect">
            <a:avLst/>
          </a:prstGeom>
          <a:noFill/>
          <a:ln/>
        </p:spPr>
        <p:txBody>
          <a:bodyPr wrap="square" rtlCol="0" anchor="ctr"/>
          <a:lstStyle/>
          <a:p>
            <a:pPr indent="0" marL="0">
              <a:buNone/>
            </a:pPr>
            <a:r>
              <a:rPr lang="en-US" sz="3600" b="1" dirty="0">
                <a:solidFill>
                  <a:srgbClr val="1F2A44"/>
                </a:solidFill>
                <a:latin typeface="Georgia" pitchFamily="34" charset="0"/>
                <a:ea typeface="Georgia" pitchFamily="34" charset="-122"/>
                <a:cs typeface="Georgia" pitchFamily="34" charset="-120"/>
              </a:rPr>
              <a:t>Test It With a Real Human</a:t>
            </a:r>
            <a:endParaRPr lang="en-US" sz="3600" dirty="0"/>
          </a:p>
        </p:txBody>
      </p:sp>
      <p:sp>
        <p:nvSpPr>
          <p:cNvPr id="5" name="Text 3"/>
          <p:cNvSpPr/>
          <p:nvPr/>
        </p:nvSpPr>
        <p:spPr>
          <a:xfrm>
            <a:off x="548640" y="1463040"/>
            <a:ext cx="10972800" cy="457200"/>
          </a:xfrm>
          <a:prstGeom prst="rect">
            <a:avLst/>
          </a:prstGeom>
          <a:noFill/>
          <a:ln/>
        </p:spPr>
        <p:txBody>
          <a:bodyPr wrap="square" rtlCol="0" anchor="ctr"/>
          <a:lstStyle/>
          <a:p>
            <a:pPr indent="0" marL="0">
              <a:buNone/>
            </a:pPr>
            <a:r>
              <a:rPr lang="en-US" sz="1800" i="1" dirty="0">
                <a:solidFill>
                  <a:srgbClr val="4B5563"/>
                </a:solidFill>
                <a:latin typeface="Calibri" pitchFamily="34" charset="0"/>
                <a:ea typeface="Calibri" pitchFamily="34" charset="-122"/>
                <a:cs typeface="Calibri" pitchFamily="34" charset="-120"/>
              </a:rPr>
              <a:t>Watch someone else use your app without helping them.</a:t>
            </a:r>
            <a:endParaRPr lang="en-US" sz="1800" dirty="0"/>
          </a:p>
        </p:txBody>
      </p:sp>
      <p:sp>
        <p:nvSpPr>
          <p:cNvPr id="6" name="Text 4"/>
          <p:cNvSpPr/>
          <p:nvPr/>
        </p:nvSpPr>
        <p:spPr>
          <a:xfrm>
            <a:off x="548640" y="2103120"/>
            <a:ext cx="6035040" cy="3291840"/>
          </a:xfrm>
          <a:prstGeom prst="rect">
            <a:avLst/>
          </a:prstGeom>
          <a:noFill/>
          <a:ln/>
        </p:spPr>
        <p:txBody>
          <a:bodyPr wrap="square" rtlCol="0" anchor="t"/>
          <a:lstStyle/>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Swap laptops or links with a neighbor</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Give them one task: 'Try to [magic moment]'</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Stay silent and take notes on where they hesitate</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Turn the top 2 issues into iteration prompts</a:t>
            </a:r>
            <a:endParaRPr lang="en-US" sz="2000" dirty="0"/>
          </a:p>
        </p:txBody>
      </p:sp>
      <p:sp>
        <p:nvSpPr>
          <p:cNvPr id="7" name="Shape 5"/>
          <p:cNvSpPr/>
          <p:nvPr/>
        </p:nvSpPr>
        <p:spPr>
          <a:xfrm>
            <a:off x="6949440" y="2103120"/>
            <a:ext cx="4663440" cy="3291840"/>
          </a:xfrm>
          <a:prstGeom prst="roundRect">
            <a:avLst>
              <a:gd name="adj" fmla="val 4167"/>
            </a:avLst>
          </a:prstGeom>
          <a:solidFill>
            <a:srgbClr val="1F2A44"/>
          </a:solidFill>
          <a:ln/>
        </p:spPr>
      </p:sp>
      <p:sp>
        <p:nvSpPr>
          <p:cNvPr id="8" name="Text 6"/>
          <p:cNvSpPr/>
          <p:nvPr/>
        </p:nvSpPr>
        <p:spPr>
          <a:xfrm>
            <a:off x="7223760" y="2286000"/>
            <a:ext cx="4114800" cy="2926080"/>
          </a:xfrm>
          <a:prstGeom prst="rect">
            <a:avLst/>
          </a:prstGeom>
          <a:noFill/>
          <a:ln/>
        </p:spPr>
        <p:txBody>
          <a:bodyPr wrap="square" rtlCol="0" anchor="t"/>
          <a:lstStyle/>
          <a:p>
            <a:pPr indent="0" marL="0">
              <a:buNone/>
            </a:pPr>
            <a:r>
              <a:rPr lang="en-US" sz="1400" b="1" dirty="0">
                <a:solidFill>
                  <a:srgbClr val="F2A541"/>
                </a:solidFill>
                <a:latin typeface="Calibri" pitchFamily="34" charset="0"/>
                <a:ea typeface="Calibri" pitchFamily="34" charset="-122"/>
                <a:cs typeface="Calibri" pitchFamily="34" charset="-120"/>
              </a:rPr>
              <a:t>TIP</a:t>
            </a:r>
            <a:endParaRPr lang="en-US" sz="1400" dirty="0"/>
          </a:p>
          <a:p>
            <a:pPr indent="0" marL="0">
              <a:buNone/>
            </a:pPr>
            <a:r>
              <a:rPr lang="en-US" sz="2000" dirty="0">
                <a:solidFill>
                  <a:srgbClr val="FFFFFF"/>
                </a:solidFill>
                <a:latin typeface="Calibri" pitchFamily="34" charset="0"/>
                <a:ea typeface="Calibri" pitchFamily="34" charset="-122"/>
                <a:cs typeface="Calibri" pitchFamily="34" charset="-120"/>
              </a:rPr>
              <a:t>Where people get confused is where your next prompt should go.</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AF7F2"/>
        </a:solidFill>
      </p:bgPr>
    </p:bg>
    <p:spTree>
      <p:nvGrpSpPr>
        <p:cNvPr id="1" name=""/>
        <p:cNvGrpSpPr/>
        <p:nvPr/>
      </p:nvGrpSpPr>
      <p:grpSpPr>
        <a:xfrm>
          <a:off x="0" y="0"/>
          <a:ext cx="0" cy="0"/>
          <a:chOff x="0" y="0"/>
          <a:chExt cx="0" cy="0"/>
        </a:xfrm>
      </p:grpSpPr>
      <p:sp>
        <p:nvSpPr>
          <p:cNvPr id="2" name="Shape 0"/>
          <p:cNvSpPr/>
          <p:nvPr/>
        </p:nvSpPr>
        <p:spPr>
          <a:xfrm>
            <a:off x="0" y="0"/>
            <a:ext cx="228600" cy="6858000"/>
          </a:xfrm>
          <a:prstGeom prst="rect">
            <a:avLst/>
          </a:prstGeom>
          <a:solidFill>
            <a:srgbClr val="F2A541"/>
          </a:solidFill>
          <a:ln/>
        </p:spPr>
      </p:sp>
      <p:sp>
        <p:nvSpPr>
          <p:cNvPr id="3" name="Text 1"/>
          <p:cNvSpPr/>
          <p:nvPr/>
        </p:nvSpPr>
        <p:spPr>
          <a:xfrm>
            <a:off x="548640" y="320040"/>
            <a:ext cx="10972800" cy="365760"/>
          </a:xfrm>
          <a:prstGeom prst="rect">
            <a:avLst/>
          </a:prstGeom>
          <a:noFill/>
          <a:ln/>
        </p:spPr>
        <p:txBody>
          <a:bodyPr wrap="square" rtlCol="0" anchor="ctr"/>
          <a:lstStyle/>
          <a:p>
            <a:pPr indent="0" marL="0">
              <a:buNone/>
            </a:pPr>
            <a:r>
              <a:rPr lang="en-US" sz="1400" b="1" spc="300" kern="0" dirty="0">
                <a:solidFill>
                  <a:srgbClr val="B7791F"/>
                </a:solidFill>
                <a:latin typeface="Calibri" pitchFamily="34" charset="0"/>
                <a:ea typeface="Calibri" pitchFamily="34" charset="-122"/>
                <a:cs typeface="Calibri" pitchFamily="34" charset="-120"/>
              </a:rPr>
              <a:t>MODULE 8 · 10 MIN</a:t>
            </a:r>
            <a:endParaRPr lang="en-US" sz="1400" dirty="0"/>
          </a:p>
        </p:txBody>
      </p:sp>
      <p:sp>
        <p:nvSpPr>
          <p:cNvPr id="4" name="Text 2"/>
          <p:cNvSpPr/>
          <p:nvPr/>
        </p:nvSpPr>
        <p:spPr>
          <a:xfrm>
            <a:off x="548640" y="685800"/>
            <a:ext cx="10972800" cy="822960"/>
          </a:xfrm>
          <a:prstGeom prst="rect">
            <a:avLst/>
          </a:prstGeom>
          <a:noFill/>
          <a:ln/>
        </p:spPr>
        <p:txBody>
          <a:bodyPr wrap="square" rtlCol="0" anchor="ctr"/>
          <a:lstStyle/>
          <a:p>
            <a:pPr indent="0" marL="0">
              <a:buNone/>
            </a:pPr>
            <a:r>
              <a:rPr lang="en-US" sz="3600" b="1" dirty="0">
                <a:solidFill>
                  <a:srgbClr val="1F2A44"/>
                </a:solidFill>
                <a:latin typeface="Georgia" pitchFamily="34" charset="0"/>
                <a:ea typeface="Georgia" pitchFamily="34" charset="-122"/>
                <a:cs typeface="Georgia" pitchFamily="34" charset="-120"/>
              </a:rPr>
              <a:t>Publish, Demo &amp; Next Steps</a:t>
            </a:r>
            <a:endParaRPr lang="en-US" sz="3600" dirty="0"/>
          </a:p>
        </p:txBody>
      </p:sp>
      <p:sp>
        <p:nvSpPr>
          <p:cNvPr id="5" name="Text 3"/>
          <p:cNvSpPr/>
          <p:nvPr/>
        </p:nvSpPr>
        <p:spPr>
          <a:xfrm>
            <a:off x="548640" y="1463040"/>
            <a:ext cx="10972800" cy="457200"/>
          </a:xfrm>
          <a:prstGeom prst="rect">
            <a:avLst/>
          </a:prstGeom>
          <a:noFill/>
          <a:ln/>
        </p:spPr>
        <p:txBody>
          <a:bodyPr wrap="square" rtlCol="0" anchor="ctr"/>
          <a:lstStyle/>
          <a:p>
            <a:pPr indent="0" marL="0">
              <a:buNone/>
            </a:pPr>
            <a:r>
              <a:rPr lang="en-US" sz="1800" i="1" dirty="0">
                <a:solidFill>
                  <a:srgbClr val="4B5563"/>
                </a:solidFill>
                <a:latin typeface="Calibri" pitchFamily="34" charset="0"/>
                <a:ea typeface="Calibri" pitchFamily="34" charset="-122"/>
                <a:cs typeface="Calibri" pitchFamily="34" charset="-120"/>
              </a:rPr>
              <a:t>Get a live link you can share with customers and investors.</a:t>
            </a:r>
            <a:endParaRPr lang="en-US" sz="1800" dirty="0"/>
          </a:p>
        </p:txBody>
      </p:sp>
      <p:sp>
        <p:nvSpPr>
          <p:cNvPr id="6" name="Text 4"/>
          <p:cNvSpPr/>
          <p:nvPr/>
        </p:nvSpPr>
        <p:spPr>
          <a:xfrm>
            <a:off x="548640" y="2103120"/>
            <a:ext cx="6035040" cy="3291840"/>
          </a:xfrm>
          <a:prstGeom prst="rect">
            <a:avLst/>
          </a:prstGeom>
          <a:noFill/>
          <a:ln/>
        </p:spPr>
        <p:txBody>
          <a:bodyPr wrap="square" rtlCol="0" anchor="t"/>
          <a:lstStyle/>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Click Publish and copy your live link</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30-second demo: problem, magic moment, live link</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Add the link to your pitch deck from Part 1</a:t>
            </a:r>
            <a:endParaRPr lang="en-US" sz="2000" dirty="0"/>
          </a:p>
          <a:p>
            <a:pPr marL="342900" indent="-342900">
              <a:spcAft>
                <a:spcPts val="800"/>
              </a:spcAft>
              <a:buSzPct val="100000"/>
              <a:buChar char="•"/>
            </a:pPr>
            <a:r>
              <a:rPr lang="en-US" sz="2000" dirty="0">
                <a:solidFill>
                  <a:srgbClr val="1F2A44"/>
                </a:solidFill>
                <a:latin typeface="Calibri" pitchFamily="34" charset="0"/>
                <a:ea typeface="Calibri" pitchFamily="34" charset="-122"/>
                <a:cs typeface="Calibri" pitchFamily="34" charset="-120"/>
              </a:rPr>
              <a:t>Plan: 5 real users try it this week</a:t>
            </a:r>
            <a:endParaRPr lang="en-US" sz="2000" dirty="0"/>
          </a:p>
        </p:txBody>
      </p:sp>
      <p:sp>
        <p:nvSpPr>
          <p:cNvPr id="7" name="Shape 5"/>
          <p:cNvSpPr/>
          <p:nvPr/>
        </p:nvSpPr>
        <p:spPr>
          <a:xfrm>
            <a:off x="6949440" y="2103120"/>
            <a:ext cx="4663440" cy="3291840"/>
          </a:xfrm>
          <a:prstGeom prst="roundRect">
            <a:avLst>
              <a:gd name="adj" fmla="val 4167"/>
            </a:avLst>
          </a:prstGeom>
          <a:solidFill>
            <a:srgbClr val="1F2A44"/>
          </a:solidFill>
          <a:ln/>
        </p:spPr>
      </p:sp>
      <p:sp>
        <p:nvSpPr>
          <p:cNvPr id="8" name="Text 6"/>
          <p:cNvSpPr/>
          <p:nvPr/>
        </p:nvSpPr>
        <p:spPr>
          <a:xfrm>
            <a:off x="7223760" y="2286000"/>
            <a:ext cx="4114800" cy="2926080"/>
          </a:xfrm>
          <a:prstGeom prst="rect">
            <a:avLst/>
          </a:prstGeom>
          <a:noFill/>
          <a:ln/>
        </p:spPr>
        <p:txBody>
          <a:bodyPr wrap="square" rtlCol="0" anchor="t"/>
          <a:lstStyle/>
          <a:p>
            <a:pPr indent="0" marL="0">
              <a:buNone/>
            </a:pPr>
            <a:r>
              <a:rPr lang="en-US" sz="1400" b="1" dirty="0">
                <a:solidFill>
                  <a:srgbClr val="F2A541"/>
                </a:solidFill>
                <a:latin typeface="Calibri" pitchFamily="34" charset="0"/>
                <a:ea typeface="Calibri" pitchFamily="34" charset="-122"/>
                <a:cs typeface="Calibri" pitchFamily="34" charset="-120"/>
              </a:rPr>
              <a:t>TIP</a:t>
            </a:r>
            <a:endParaRPr lang="en-US" sz="1400" dirty="0"/>
          </a:p>
          <a:p>
            <a:pPr indent="0" marL="0">
              <a:buNone/>
            </a:pPr>
            <a:r>
              <a:rPr lang="en-US" sz="2000" dirty="0">
                <a:solidFill>
                  <a:srgbClr val="FFFFFF"/>
                </a:solidFill>
                <a:latin typeface="Calibri" pitchFamily="34" charset="0"/>
                <a:ea typeface="Calibri" pitchFamily="34" charset="-122"/>
                <a:cs typeface="Calibri" pitchFamily="34" charset="-120"/>
              </a:rPr>
              <a:t>A live link beats a perfect slide. Investors and customers believe what they can click.</a:t>
            </a:r>
            <a:endParaRPr lang="en-US" sz="1400" dirty="0"/>
          </a:p>
        </p:txBody>
      </p:sp>
      <p:sp>
        <p:nvSpPr>
          <p:cNvPr id="9" name="Text 7"/>
          <p:cNvSpPr/>
          <p:nvPr/>
        </p:nvSpPr>
        <p:spPr>
          <a:xfrm>
            <a:off x="548640" y="5760720"/>
            <a:ext cx="10972800" cy="457200"/>
          </a:xfrm>
          <a:prstGeom prst="rect">
            <a:avLst/>
          </a:prstGeom>
          <a:noFill/>
          <a:ln/>
        </p:spPr>
        <p:txBody>
          <a:bodyPr wrap="square" rtlCol="0" anchor="ctr"/>
          <a:lstStyle/>
          <a:p>
            <a:pPr indent="0" marL="0">
              <a:buNone/>
            </a:pPr>
            <a:r>
              <a:rPr lang="en-US" sz="1400" dirty="0">
                <a:solidFill>
                  <a:srgbClr val="6B7280"/>
                </a:solidFill>
                <a:latin typeface="Calibri" pitchFamily="34" charset="0"/>
                <a:ea typeface="Calibri" pitchFamily="34" charset="-122"/>
                <a:cs typeface="Calibri" pitchFamily="34" charset="-120"/>
              </a:rPr>
              <a:t>Prompt: copy it from the class page</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2A44"/>
        </a:solidFill>
      </p:bgPr>
    </p:bg>
    <p:spTree>
      <p:nvGrpSpPr>
        <p:cNvPr id="1" name=""/>
        <p:cNvGrpSpPr/>
        <p:nvPr/>
      </p:nvGrpSpPr>
      <p:grpSpPr>
        <a:xfrm>
          <a:off x="0" y="0"/>
          <a:ext cx="0" cy="0"/>
          <a:chOff x="0" y="0"/>
          <a:chExt cx="0" cy="0"/>
        </a:xfrm>
      </p:grpSpPr>
      <p:sp>
        <p:nvSpPr>
          <p:cNvPr id="2" name="Shape 0"/>
          <p:cNvSpPr/>
          <p:nvPr/>
        </p:nvSpPr>
        <p:spPr>
          <a:xfrm>
            <a:off x="548640" y="1097280"/>
            <a:ext cx="137160" cy="1463040"/>
          </a:xfrm>
          <a:prstGeom prst="rect">
            <a:avLst/>
          </a:prstGeom>
          <a:solidFill>
            <a:srgbClr val="F2A541"/>
          </a:solidFill>
          <a:ln/>
        </p:spPr>
      </p:sp>
      <p:sp>
        <p:nvSpPr>
          <p:cNvPr id="3" name="Text 1"/>
          <p:cNvSpPr/>
          <p:nvPr/>
        </p:nvSpPr>
        <p:spPr>
          <a:xfrm>
            <a:off x="914400" y="1005840"/>
            <a:ext cx="10058400" cy="457200"/>
          </a:xfrm>
          <a:prstGeom prst="rect">
            <a:avLst/>
          </a:prstGeom>
          <a:noFill/>
          <a:ln/>
        </p:spPr>
        <p:txBody>
          <a:bodyPr wrap="square" rtlCol="0" anchor="ctr"/>
          <a:lstStyle/>
          <a:p>
            <a:pPr indent="0" marL="0">
              <a:buNone/>
            </a:pPr>
            <a:r>
              <a:rPr lang="en-US" sz="1600" b="1" spc="400" kern="0" dirty="0">
                <a:solidFill>
                  <a:srgbClr val="F2A541"/>
                </a:solidFill>
                <a:latin typeface="Calibri" pitchFamily="34" charset="0"/>
                <a:ea typeface="Calibri" pitchFamily="34" charset="-122"/>
                <a:cs typeface="Calibri" pitchFamily="34" charset="-120"/>
              </a:rPr>
              <a:t>YOUR TURN</a:t>
            </a:r>
            <a:endParaRPr lang="en-US" sz="1600" dirty="0"/>
          </a:p>
        </p:txBody>
      </p:sp>
      <p:sp>
        <p:nvSpPr>
          <p:cNvPr id="4" name="Text 2"/>
          <p:cNvSpPr/>
          <p:nvPr/>
        </p:nvSpPr>
        <p:spPr>
          <a:xfrm>
            <a:off x="914400" y="1463040"/>
            <a:ext cx="10058400" cy="1280160"/>
          </a:xfrm>
          <a:prstGeom prst="rect">
            <a:avLst/>
          </a:prstGeom>
          <a:noFill/>
          <a:ln/>
        </p:spPr>
        <p:txBody>
          <a:bodyPr wrap="square" rtlCol="0" anchor="ctr"/>
          <a:lstStyle/>
          <a:p>
            <a:pPr indent="0" marL="0">
              <a:buNone/>
            </a:pPr>
            <a:r>
              <a:rPr lang="en-US" sz="4800" b="1" dirty="0">
                <a:solidFill>
                  <a:srgbClr val="FFFFFF"/>
                </a:solidFill>
                <a:latin typeface="Georgia" pitchFamily="34" charset="0"/>
                <a:ea typeface="Georgia" pitchFamily="34" charset="-122"/>
                <a:cs typeface="Georgia" pitchFamily="34" charset="-120"/>
              </a:rPr>
              <a:t>Ship it this week</a:t>
            </a:r>
            <a:endParaRPr lang="en-US" sz="4800" dirty="0"/>
          </a:p>
        </p:txBody>
      </p:sp>
      <p:sp>
        <p:nvSpPr>
          <p:cNvPr id="5" name="Text 3"/>
          <p:cNvSpPr/>
          <p:nvPr/>
        </p:nvSpPr>
        <p:spPr>
          <a:xfrm>
            <a:off x="914400" y="3108960"/>
            <a:ext cx="9601200" cy="1828800"/>
          </a:xfrm>
          <a:prstGeom prst="rect">
            <a:avLst/>
          </a:prstGeom>
          <a:noFill/>
          <a:ln/>
        </p:spPr>
        <p:txBody>
          <a:bodyPr wrap="square" rtlCol="0" anchor="t"/>
          <a:lstStyle/>
          <a:p>
            <a:pPr indent="0" marL="0">
              <a:buNone/>
            </a:pPr>
            <a:r>
              <a:rPr lang="en-US" sz="2400" dirty="0">
                <a:solidFill>
                  <a:srgbClr val="E6E9F0"/>
                </a:solidFill>
                <a:latin typeface="Calibri" pitchFamily="34" charset="0"/>
                <a:ea typeface="Calibri" pitchFamily="34" charset="-122"/>
                <a:cs typeface="Calibri" pitchFamily="34" charset="-120"/>
              </a:rPr>
              <a:t>Get 5 real people to try your live link, then turn what you learn into your next prompts.</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2026-10-19T13:38:12Z</dcterms:created>
  <dcterms:modified xsi:type="dcterms:W3CDTF">2026-10-19T13:38:12Z</dcterms:modified>
</cp:coreProperties>
</file>